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7" r:id="rId2"/>
    <p:sldId id="285" r:id="rId3"/>
    <p:sldId id="294" r:id="rId4"/>
    <p:sldId id="258" r:id="rId5"/>
    <p:sldId id="259" r:id="rId6"/>
    <p:sldId id="260" r:id="rId7"/>
    <p:sldId id="261" r:id="rId8"/>
    <p:sldId id="268" r:id="rId9"/>
    <p:sldId id="262" r:id="rId10"/>
    <p:sldId id="263" r:id="rId11"/>
    <p:sldId id="269" r:id="rId12"/>
    <p:sldId id="295" r:id="rId13"/>
    <p:sldId id="265" r:id="rId14"/>
    <p:sldId id="270" r:id="rId15"/>
    <p:sldId id="266" r:id="rId16"/>
    <p:sldId id="264" r:id="rId17"/>
    <p:sldId id="290" r:id="rId18"/>
    <p:sldId id="256" r:id="rId19"/>
    <p:sldId id="293" r:id="rId20"/>
    <p:sldId id="288" r:id="rId21"/>
    <p:sldId id="289" r:id="rId22"/>
    <p:sldId id="287" r:id="rId23"/>
    <p:sldId id="283" r:id="rId24"/>
    <p:sldId id="284" r:id="rId25"/>
    <p:sldId id="282" r:id="rId26"/>
    <p:sldId id="280" r:id="rId27"/>
    <p:sldId id="281" r:id="rId28"/>
    <p:sldId id="286" r:id="rId29"/>
    <p:sldId id="278" r:id="rId30"/>
    <p:sldId id="273" r:id="rId31"/>
    <p:sldId id="27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9BB4"/>
    <a:srgbClr val="3A5B70"/>
    <a:srgbClr val="B2BC00"/>
    <a:srgbClr val="EC8C33"/>
    <a:srgbClr val="CCE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D61C3B-3BD1-4E81-9D5C-F845FEF42160}" type="doc">
      <dgm:prSet loTypeId="urn:microsoft.com/office/officeart/2005/8/layout/chevron1" loCatId="process" qsTypeId="urn:microsoft.com/office/officeart/2005/8/quickstyle/simple1#2" qsCatId="simple" csTypeId="urn:microsoft.com/office/officeart/2005/8/colors/accent3_1" csCatId="accent3" phldr="1"/>
      <dgm:spPr/>
    </dgm:pt>
    <dgm:pt modelId="{0B35C72F-4C53-4718-9328-35506E685FFC}">
      <dgm:prSet phldrT="[Text]" custT="1"/>
      <dgm:spPr>
        <a:xfrm>
          <a:off x="1028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i="0" baseline="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Q4 2008</a:t>
          </a:r>
          <a:endParaRPr lang="en-GB" sz="1100" b="1" i="0" baseline="0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2CA5DEE5-2422-454F-BAB5-50DA6C943285}" type="parTrans" cxnId="{EC02DEE2-D7B2-4518-A03C-C5CEE27FCE6C}">
      <dgm:prSet/>
      <dgm:spPr/>
      <dgm:t>
        <a:bodyPr/>
        <a:lstStyle/>
        <a:p>
          <a:endParaRPr lang="en-GB" sz="1100"/>
        </a:p>
      </dgm:t>
    </dgm:pt>
    <dgm:pt modelId="{15589F16-EFC5-407F-A0CF-F5F9DC38A6E8}" type="sibTrans" cxnId="{EC02DEE2-D7B2-4518-A03C-C5CEE27FCE6C}">
      <dgm:prSet/>
      <dgm:spPr/>
      <dgm:t>
        <a:bodyPr/>
        <a:lstStyle/>
        <a:p>
          <a:endParaRPr lang="en-GB" sz="1100"/>
        </a:p>
      </dgm:t>
    </dgm:pt>
    <dgm:pt modelId="{9D6EA87B-013D-43D9-97E8-5AED6E7E939B}">
      <dgm:prSet phldrT="[Text]" custT="1"/>
      <dgm:spPr>
        <a:xfrm>
          <a:off x="834275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2009</a:t>
          </a:r>
        </a:p>
      </dgm:t>
    </dgm:pt>
    <dgm:pt modelId="{A703CF0C-49FA-4408-8159-9E9312078D16}" type="parTrans" cxnId="{8B1001A3-110D-4149-8544-7C03C7C576AA}">
      <dgm:prSet/>
      <dgm:spPr/>
      <dgm:t>
        <a:bodyPr/>
        <a:lstStyle/>
        <a:p>
          <a:endParaRPr lang="en-GB" sz="1100"/>
        </a:p>
      </dgm:t>
    </dgm:pt>
    <dgm:pt modelId="{A74F86D2-035E-48ED-AC74-000F8D71DFFB}" type="sibTrans" cxnId="{8B1001A3-110D-4149-8544-7C03C7C576AA}">
      <dgm:prSet/>
      <dgm:spPr/>
      <dgm:t>
        <a:bodyPr/>
        <a:lstStyle/>
        <a:p>
          <a:endParaRPr lang="en-GB" sz="1100"/>
        </a:p>
      </dgm:t>
    </dgm:pt>
    <dgm:pt modelId="{F0992DCD-CBB6-43E2-9C28-7B6319677922}">
      <dgm:prSet phldrT="[Text]" custT="1"/>
      <dgm:spPr>
        <a:xfrm>
          <a:off x="1667522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Q2 2009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491832CA-311C-464C-A08C-0F69DA3195C4}" type="parTrans" cxnId="{1820BF9A-0C73-48DE-B372-5E20F804BB0E}">
      <dgm:prSet/>
      <dgm:spPr/>
      <dgm:t>
        <a:bodyPr/>
        <a:lstStyle/>
        <a:p>
          <a:endParaRPr lang="en-GB" sz="1100"/>
        </a:p>
      </dgm:t>
    </dgm:pt>
    <dgm:pt modelId="{6FC99CC9-E137-4978-ADE1-5D318960C4F5}" type="sibTrans" cxnId="{1820BF9A-0C73-48DE-B372-5E20F804BB0E}">
      <dgm:prSet/>
      <dgm:spPr/>
      <dgm:t>
        <a:bodyPr/>
        <a:lstStyle/>
        <a:p>
          <a:endParaRPr lang="en-GB" sz="1100"/>
        </a:p>
      </dgm:t>
    </dgm:pt>
    <dgm:pt modelId="{844F77F7-DC6A-42CC-9628-893C59181D08}">
      <dgm:prSet phldrT="[Text]" custT="1"/>
      <dgm:spPr>
        <a:xfrm>
          <a:off x="2500769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2009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8B8889D5-F62C-4A1A-884E-0760CB964B76}" type="parTrans" cxnId="{6BCB4A9F-27E5-451D-AFC7-6661873DD946}">
      <dgm:prSet/>
      <dgm:spPr/>
      <dgm:t>
        <a:bodyPr/>
        <a:lstStyle/>
        <a:p>
          <a:endParaRPr lang="en-GB" sz="1100"/>
        </a:p>
      </dgm:t>
    </dgm:pt>
    <dgm:pt modelId="{741EBFB7-B4A5-460C-9E72-CFE39EEC076D}" type="sibTrans" cxnId="{6BCB4A9F-27E5-451D-AFC7-6661873DD946}">
      <dgm:prSet/>
      <dgm:spPr/>
      <dgm:t>
        <a:bodyPr/>
        <a:lstStyle/>
        <a:p>
          <a:endParaRPr lang="en-GB" sz="1100"/>
        </a:p>
      </dgm:t>
    </dgm:pt>
    <dgm:pt modelId="{86E647E4-28AC-4F5E-A6B3-81C1770844A0}">
      <dgm:prSet phldrT="[Text]" custT="1"/>
      <dgm:spPr>
        <a:xfrm>
          <a:off x="3334016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Q4 2009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59935028-DBF9-4F62-A846-794FA3CC8B92}" type="parTrans" cxnId="{D41D22D2-461F-437C-89BD-C370713D3206}">
      <dgm:prSet/>
      <dgm:spPr/>
      <dgm:t>
        <a:bodyPr/>
        <a:lstStyle/>
        <a:p>
          <a:endParaRPr lang="en-GB" sz="1100"/>
        </a:p>
      </dgm:t>
    </dgm:pt>
    <dgm:pt modelId="{356C7C80-D9AD-4777-8919-AC53521D12B0}" type="sibTrans" cxnId="{D41D22D2-461F-437C-89BD-C370713D3206}">
      <dgm:prSet/>
      <dgm:spPr/>
      <dgm:t>
        <a:bodyPr/>
        <a:lstStyle/>
        <a:p>
          <a:endParaRPr lang="en-GB" sz="1100"/>
        </a:p>
      </dgm:t>
    </dgm:pt>
    <dgm:pt modelId="{FE028849-635C-4B95-987C-3D2CD34CAA89}">
      <dgm:prSet phldrT="[Text]" custT="1"/>
      <dgm:spPr>
        <a:xfrm>
          <a:off x="4167263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2010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B4211ABE-A53E-4BCE-B20E-48C97FB29601}" type="parTrans" cxnId="{178B034C-8FF4-44CA-9900-871CFEE1DB2D}">
      <dgm:prSet/>
      <dgm:spPr/>
      <dgm:t>
        <a:bodyPr/>
        <a:lstStyle/>
        <a:p>
          <a:endParaRPr lang="en-GB" sz="1100"/>
        </a:p>
      </dgm:t>
    </dgm:pt>
    <dgm:pt modelId="{FF1EA6FF-F01A-4361-9FB1-A0697E4AED90}" type="sibTrans" cxnId="{178B034C-8FF4-44CA-9900-871CFEE1DB2D}">
      <dgm:prSet/>
      <dgm:spPr/>
      <dgm:t>
        <a:bodyPr/>
        <a:lstStyle/>
        <a:p>
          <a:endParaRPr lang="en-GB" sz="1100"/>
        </a:p>
      </dgm:t>
    </dgm:pt>
    <dgm:pt modelId="{48BA91E7-BA28-4F46-863B-77047FA3C661}">
      <dgm:prSet phldrT="[Text]" custT="1"/>
      <dgm:spPr>
        <a:xfrm>
          <a:off x="5000510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Q2 2010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F4E473B3-A65A-4C0F-80DC-894413C5C610}" type="parTrans" cxnId="{5613961E-5123-44F9-89D1-87C7A9350B08}">
      <dgm:prSet/>
      <dgm:spPr/>
      <dgm:t>
        <a:bodyPr/>
        <a:lstStyle/>
        <a:p>
          <a:endParaRPr lang="en-GB" sz="1100"/>
        </a:p>
      </dgm:t>
    </dgm:pt>
    <dgm:pt modelId="{3D634CBD-2F3F-4B34-A69A-B24F7685F7E3}" type="sibTrans" cxnId="{5613961E-5123-44F9-89D1-87C7A9350B08}">
      <dgm:prSet/>
      <dgm:spPr/>
      <dgm:t>
        <a:bodyPr/>
        <a:lstStyle/>
        <a:p>
          <a:endParaRPr lang="en-GB" sz="1100"/>
        </a:p>
      </dgm:t>
    </dgm:pt>
    <dgm:pt modelId="{0BDBA4E7-FD7D-4B25-9530-F7682007F293}">
      <dgm:prSet phldrT="[Text]" custT="1"/>
      <dgm:spPr>
        <a:xfrm>
          <a:off x="5833757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2010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21A70EDF-55EB-41C0-968E-D311B89CF69A}" type="parTrans" cxnId="{6C2EFE5C-7971-49F6-B95C-3ED0C588EED3}">
      <dgm:prSet/>
      <dgm:spPr/>
      <dgm:t>
        <a:bodyPr/>
        <a:lstStyle/>
        <a:p>
          <a:endParaRPr lang="en-GB" sz="1100"/>
        </a:p>
      </dgm:t>
    </dgm:pt>
    <dgm:pt modelId="{0F8E73BA-F709-4ED8-B84D-92BCC1BC50AD}" type="sibTrans" cxnId="{6C2EFE5C-7971-49F6-B95C-3ED0C588EED3}">
      <dgm:prSet/>
      <dgm:spPr/>
      <dgm:t>
        <a:bodyPr/>
        <a:lstStyle/>
        <a:p>
          <a:endParaRPr lang="en-GB" sz="1100"/>
        </a:p>
      </dgm:t>
    </dgm:pt>
    <dgm:pt modelId="{F7E3E281-7652-46F4-B12B-7D3A13ADB9FD}">
      <dgm:prSet phldrT="[Text]" custT="1"/>
      <dgm:spPr>
        <a:xfrm>
          <a:off x="6667004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2011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921A4CB0-7363-4E6E-9191-320B818A8678}" type="parTrans" cxnId="{F9A4233A-FC60-4394-9443-20162AD3551F}">
      <dgm:prSet/>
      <dgm:spPr/>
      <dgm:t>
        <a:bodyPr/>
        <a:lstStyle/>
        <a:p>
          <a:endParaRPr lang="en-US"/>
        </a:p>
      </dgm:t>
    </dgm:pt>
    <dgm:pt modelId="{85D0FCE8-4E22-4F8C-B489-C9D114F100AF}" type="sibTrans" cxnId="{F9A4233A-FC60-4394-9443-20162AD3551F}">
      <dgm:prSet/>
      <dgm:spPr/>
      <dgm:t>
        <a:bodyPr/>
        <a:lstStyle/>
        <a:p>
          <a:endParaRPr lang="en-US"/>
        </a:p>
      </dgm:t>
    </dgm:pt>
    <dgm:pt modelId="{EE03D42C-1941-47D8-BEC6-D79B787E6253}">
      <dgm:prSet phldrT="[Text]" custT="1"/>
      <dgm:spPr>
        <a:xfrm>
          <a:off x="7500251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GB" sz="1100" b="1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2012</a:t>
          </a:r>
          <a:endParaRPr lang="en-GB" sz="1100" b="1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F3B84480-76AF-4B8D-A724-7DA9DDFFC185}" type="parTrans" cxnId="{8BD830A9-7F4A-45D8-8148-463B904AD6DD}">
      <dgm:prSet/>
      <dgm:spPr/>
      <dgm:t>
        <a:bodyPr/>
        <a:lstStyle/>
        <a:p>
          <a:endParaRPr lang="en-US"/>
        </a:p>
      </dgm:t>
    </dgm:pt>
    <dgm:pt modelId="{019DFE00-F06E-40B1-AAE2-D84622AE9DC9}" type="sibTrans" cxnId="{8BD830A9-7F4A-45D8-8148-463B904AD6DD}">
      <dgm:prSet/>
      <dgm:spPr/>
      <dgm:t>
        <a:bodyPr/>
        <a:lstStyle/>
        <a:p>
          <a:endParaRPr lang="en-US"/>
        </a:p>
      </dgm:t>
    </dgm:pt>
    <dgm:pt modelId="{FCBCE9BC-7881-4ABA-8497-D92C40F22888}" type="pres">
      <dgm:prSet presAssocID="{70D61C3B-3BD1-4E81-9D5C-F845FEF42160}" presName="Name0" presStyleCnt="0">
        <dgm:presLayoutVars>
          <dgm:dir/>
          <dgm:animLvl val="lvl"/>
          <dgm:resizeHandles val="exact"/>
        </dgm:presLayoutVars>
      </dgm:prSet>
      <dgm:spPr/>
    </dgm:pt>
    <dgm:pt modelId="{37C48D83-F28E-46EB-99D1-6C51494DEB95}" type="pres">
      <dgm:prSet presAssocID="{0B35C72F-4C53-4718-9328-35506E685FFC}" presName="parTxOnly" presStyleLbl="node1" presStyleIdx="0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CA0D484A-FF52-4989-B495-B12989296D08}" type="pres">
      <dgm:prSet presAssocID="{15589F16-EFC5-407F-A0CF-F5F9DC38A6E8}" presName="parTxOnlySpace" presStyleCnt="0"/>
      <dgm:spPr/>
    </dgm:pt>
    <dgm:pt modelId="{93B34FA4-B347-48AA-9595-176FCDAB499C}" type="pres">
      <dgm:prSet presAssocID="{9D6EA87B-013D-43D9-97E8-5AED6E7E939B}" presName="parTxOnly" presStyleLbl="node1" presStyleIdx="1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017B2B8F-466C-4871-B90B-3B2D81C4283F}" type="pres">
      <dgm:prSet presAssocID="{A74F86D2-035E-48ED-AC74-000F8D71DFFB}" presName="parTxOnlySpace" presStyleCnt="0"/>
      <dgm:spPr/>
    </dgm:pt>
    <dgm:pt modelId="{FD4B1AD8-BC5A-4672-AC6D-C27B74AE4E7F}" type="pres">
      <dgm:prSet presAssocID="{F0992DCD-CBB6-43E2-9C28-7B6319677922}" presName="parTxOnly" presStyleLbl="node1" presStyleIdx="2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286BBD79-0B14-4E25-9DE5-4C8B9619739A}" type="pres">
      <dgm:prSet presAssocID="{6FC99CC9-E137-4978-ADE1-5D318960C4F5}" presName="parTxOnlySpace" presStyleCnt="0"/>
      <dgm:spPr/>
    </dgm:pt>
    <dgm:pt modelId="{08A4976D-8FD6-422F-80D6-AB5473541B87}" type="pres">
      <dgm:prSet presAssocID="{844F77F7-DC6A-42CC-9628-893C59181D08}" presName="parTxOnly" presStyleLbl="node1" presStyleIdx="3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760E11D8-0663-453C-9E7C-B0C26749F7D6}" type="pres">
      <dgm:prSet presAssocID="{741EBFB7-B4A5-460C-9E72-CFE39EEC076D}" presName="parTxOnlySpace" presStyleCnt="0"/>
      <dgm:spPr/>
    </dgm:pt>
    <dgm:pt modelId="{03692630-FEE3-4900-B0D8-5F3ABB2F0EC5}" type="pres">
      <dgm:prSet presAssocID="{86E647E4-28AC-4F5E-A6B3-81C1770844A0}" presName="parTxOnly" presStyleLbl="node1" presStyleIdx="4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23B83E93-0DF9-4B3E-A49D-875C7D6AB05B}" type="pres">
      <dgm:prSet presAssocID="{356C7C80-D9AD-4777-8919-AC53521D12B0}" presName="parTxOnlySpace" presStyleCnt="0"/>
      <dgm:spPr/>
    </dgm:pt>
    <dgm:pt modelId="{F16C8BCD-8995-4381-AF35-154DD4348439}" type="pres">
      <dgm:prSet presAssocID="{FE028849-635C-4B95-987C-3D2CD34CAA89}" presName="parTxOnly" presStyleLbl="node1" presStyleIdx="5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C8097619-6846-463A-8AFE-3C927B76873F}" type="pres">
      <dgm:prSet presAssocID="{FF1EA6FF-F01A-4361-9FB1-A0697E4AED90}" presName="parTxOnlySpace" presStyleCnt="0"/>
      <dgm:spPr/>
    </dgm:pt>
    <dgm:pt modelId="{214C81B4-E000-463B-A77F-BC9D4EDF32CE}" type="pres">
      <dgm:prSet presAssocID="{48BA91E7-BA28-4F46-863B-77047FA3C661}" presName="parTxOnly" presStyleLbl="node1" presStyleIdx="6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00797A88-9A6D-4D46-9D47-1B098BD57C9B}" type="pres">
      <dgm:prSet presAssocID="{3D634CBD-2F3F-4B34-A69A-B24F7685F7E3}" presName="parTxOnlySpace" presStyleCnt="0"/>
      <dgm:spPr/>
    </dgm:pt>
    <dgm:pt modelId="{8C73B797-5053-4169-A7FE-0AECF97F3975}" type="pres">
      <dgm:prSet presAssocID="{0BDBA4E7-FD7D-4B25-9530-F7682007F293}" presName="parTxOnly" presStyleLbl="node1" presStyleIdx="7" presStyleCnt="1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en-GB"/>
        </a:p>
      </dgm:t>
    </dgm:pt>
    <dgm:pt modelId="{1B848A45-5A8B-48C8-BECE-944DD89DAD1A}" type="pres">
      <dgm:prSet presAssocID="{0F8E73BA-F709-4ED8-B84D-92BCC1BC50AD}" presName="parTxOnlySpace" presStyleCnt="0"/>
      <dgm:spPr/>
    </dgm:pt>
    <dgm:pt modelId="{38DDAD0F-85C4-4991-812B-E0E863923F46}" type="pres">
      <dgm:prSet presAssocID="{F7E3E281-7652-46F4-B12B-7D3A13ADB9FD}" presName="parTxOnly" presStyleLbl="node1" presStyleIdx="8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524B98-5A42-404A-8BDE-5D00B00F7900}" type="pres">
      <dgm:prSet presAssocID="{85D0FCE8-4E22-4F8C-B489-C9D114F100AF}" presName="parTxOnlySpace" presStyleCnt="0"/>
      <dgm:spPr/>
    </dgm:pt>
    <dgm:pt modelId="{9BF1D57D-5734-49F5-AD80-D28243113CFF}" type="pres">
      <dgm:prSet presAssocID="{EE03D42C-1941-47D8-BEC6-D79B787E6253}" presName="parTxOnly" presStyleLbl="node1" presStyleIdx="9" presStyleCnt="1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02DEE2-D7B2-4518-A03C-C5CEE27FCE6C}" srcId="{70D61C3B-3BD1-4E81-9D5C-F845FEF42160}" destId="{0B35C72F-4C53-4718-9328-35506E685FFC}" srcOrd="0" destOrd="0" parTransId="{2CA5DEE5-2422-454F-BAB5-50DA6C943285}" sibTransId="{15589F16-EFC5-407F-A0CF-F5F9DC38A6E8}"/>
    <dgm:cxn modelId="{1820BF9A-0C73-48DE-B372-5E20F804BB0E}" srcId="{70D61C3B-3BD1-4E81-9D5C-F845FEF42160}" destId="{F0992DCD-CBB6-43E2-9C28-7B6319677922}" srcOrd="2" destOrd="0" parTransId="{491832CA-311C-464C-A08C-0F69DA3195C4}" sibTransId="{6FC99CC9-E137-4978-ADE1-5D318960C4F5}"/>
    <dgm:cxn modelId="{6BCB4A9F-27E5-451D-AFC7-6661873DD946}" srcId="{70D61C3B-3BD1-4E81-9D5C-F845FEF42160}" destId="{844F77F7-DC6A-42CC-9628-893C59181D08}" srcOrd="3" destOrd="0" parTransId="{8B8889D5-F62C-4A1A-884E-0760CB964B76}" sibTransId="{741EBFB7-B4A5-460C-9E72-CFE39EEC076D}"/>
    <dgm:cxn modelId="{DD1B906D-7E22-4CA3-8D4D-0315FBCDF675}" type="presOf" srcId="{48BA91E7-BA28-4F46-863B-77047FA3C661}" destId="{214C81B4-E000-463B-A77F-BC9D4EDF32CE}" srcOrd="0" destOrd="0" presId="urn:microsoft.com/office/officeart/2005/8/layout/chevron1"/>
    <dgm:cxn modelId="{CA50311C-9513-4AAA-AA5E-D9170E3F59A3}" type="presOf" srcId="{844F77F7-DC6A-42CC-9628-893C59181D08}" destId="{08A4976D-8FD6-422F-80D6-AB5473541B87}" srcOrd="0" destOrd="0" presId="urn:microsoft.com/office/officeart/2005/8/layout/chevron1"/>
    <dgm:cxn modelId="{2BEB2ABB-55E1-4F79-8E0D-F7BBC0A93C6D}" type="presOf" srcId="{0BDBA4E7-FD7D-4B25-9530-F7682007F293}" destId="{8C73B797-5053-4169-A7FE-0AECF97F3975}" srcOrd="0" destOrd="0" presId="urn:microsoft.com/office/officeart/2005/8/layout/chevron1"/>
    <dgm:cxn modelId="{178B034C-8FF4-44CA-9900-871CFEE1DB2D}" srcId="{70D61C3B-3BD1-4E81-9D5C-F845FEF42160}" destId="{FE028849-635C-4B95-987C-3D2CD34CAA89}" srcOrd="5" destOrd="0" parTransId="{B4211ABE-A53E-4BCE-B20E-48C97FB29601}" sibTransId="{FF1EA6FF-F01A-4361-9FB1-A0697E4AED90}"/>
    <dgm:cxn modelId="{8B1001A3-110D-4149-8544-7C03C7C576AA}" srcId="{70D61C3B-3BD1-4E81-9D5C-F845FEF42160}" destId="{9D6EA87B-013D-43D9-97E8-5AED6E7E939B}" srcOrd="1" destOrd="0" parTransId="{A703CF0C-49FA-4408-8159-9E9312078D16}" sibTransId="{A74F86D2-035E-48ED-AC74-000F8D71DFFB}"/>
    <dgm:cxn modelId="{5613961E-5123-44F9-89D1-87C7A9350B08}" srcId="{70D61C3B-3BD1-4E81-9D5C-F845FEF42160}" destId="{48BA91E7-BA28-4F46-863B-77047FA3C661}" srcOrd="6" destOrd="0" parTransId="{F4E473B3-A65A-4C0F-80DC-894413C5C610}" sibTransId="{3D634CBD-2F3F-4B34-A69A-B24F7685F7E3}"/>
    <dgm:cxn modelId="{6C2EFE5C-7971-49F6-B95C-3ED0C588EED3}" srcId="{70D61C3B-3BD1-4E81-9D5C-F845FEF42160}" destId="{0BDBA4E7-FD7D-4B25-9530-F7682007F293}" srcOrd="7" destOrd="0" parTransId="{21A70EDF-55EB-41C0-968E-D311B89CF69A}" sibTransId="{0F8E73BA-F709-4ED8-B84D-92BCC1BC50AD}"/>
    <dgm:cxn modelId="{D41D22D2-461F-437C-89BD-C370713D3206}" srcId="{70D61C3B-3BD1-4E81-9D5C-F845FEF42160}" destId="{86E647E4-28AC-4F5E-A6B3-81C1770844A0}" srcOrd="4" destOrd="0" parTransId="{59935028-DBF9-4F62-A846-794FA3CC8B92}" sibTransId="{356C7C80-D9AD-4777-8919-AC53521D12B0}"/>
    <dgm:cxn modelId="{F9A4233A-FC60-4394-9443-20162AD3551F}" srcId="{70D61C3B-3BD1-4E81-9D5C-F845FEF42160}" destId="{F7E3E281-7652-46F4-B12B-7D3A13ADB9FD}" srcOrd="8" destOrd="0" parTransId="{921A4CB0-7363-4E6E-9191-320B818A8678}" sibTransId="{85D0FCE8-4E22-4F8C-B489-C9D114F100AF}"/>
    <dgm:cxn modelId="{9E132E12-BC26-4623-A515-880032BF6124}" type="presOf" srcId="{70D61C3B-3BD1-4E81-9D5C-F845FEF42160}" destId="{FCBCE9BC-7881-4ABA-8497-D92C40F22888}" srcOrd="0" destOrd="0" presId="urn:microsoft.com/office/officeart/2005/8/layout/chevron1"/>
    <dgm:cxn modelId="{61463399-7833-4290-81DA-F885704CEE2E}" type="presOf" srcId="{0B35C72F-4C53-4718-9328-35506E685FFC}" destId="{37C48D83-F28E-46EB-99D1-6C51494DEB95}" srcOrd="0" destOrd="0" presId="urn:microsoft.com/office/officeart/2005/8/layout/chevron1"/>
    <dgm:cxn modelId="{D9D750FA-CDE7-4B52-9315-6C8698E81468}" type="presOf" srcId="{F7E3E281-7652-46F4-B12B-7D3A13ADB9FD}" destId="{38DDAD0F-85C4-4991-812B-E0E863923F46}" srcOrd="0" destOrd="0" presId="urn:microsoft.com/office/officeart/2005/8/layout/chevron1"/>
    <dgm:cxn modelId="{D30548A8-182A-4B88-A06A-3243027EB8BB}" type="presOf" srcId="{9D6EA87B-013D-43D9-97E8-5AED6E7E939B}" destId="{93B34FA4-B347-48AA-9595-176FCDAB499C}" srcOrd="0" destOrd="0" presId="urn:microsoft.com/office/officeart/2005/8/layout/chevron1"/>
    <dgm:cxn modelId="{C88864D6-AC48-4045-BA10-B91A56F8560B}" type="presOf" srcId="{86E647E4-28AC-4F5E-A6B3-81C1770844A0}" destId="{03692630-FEE3-4900-B0D8-5F3ABB2F0EC5}" srcOrd="0" destOrd="0" presId="urn:microsoft.com/office/officeart/2005/8/layout/chevron1"/>
    <dgm:cxn modelId="{B47E019D-967E-4AD6-A378-05E0E44A4706}" type="presOf" srcId="{EE03D42C-1941-47D8-BEC6-D79B787E6253}" destId="{9BF1D57D-5734-49F5-AD80-D28243113CFF}" srcOrd="0" destOrd="0" presId="urn:microsoft.com/office/officeart/2005/8/layout/chevron1"/>
    <dgm:cxn modelId="{8BD830A9-7F4A-45D8-8148-463B904AD6DD}" srcId="{70D61C3B-3BD1-4E81-9D5C-F845FEF42160}" destId="{EE03D42C-1941-47D8-BEC6-D79B787E6253}" srcOrd="9" destOrd="0" parTransId="{F3B84480-76AF-4B8D-A724-7DA9DDFFC185}" sibTransId="{019DFE00-F06E-40B1-AAE2-D84622AE9DC9}"/>
    <dgm:cxn modelId="{43C0E3DB-921F-423A-94FB-404E12C5FA10}" type="presOf" srcId="{FE028849-635C-4B95-987C-3D2CD34CAA89}" destId="{F16C8BCD-8995-4381-AF35-154DD4348439}" srcOrd="0" destOrd="0" presId="urn:microsoft.com/office/officeart/2005/8/layout/chevron1"/>
    <dgm:cxn modelId="{D78C9755-59A3-4000-9FC7-6F9058215BD5}" type="presOf" srcId="{F0992DCD-CBB6-43E2-9C28-7B6319677922}" destId="{FD4B1AD8-BC5A-4672-AC6D-C27B74AE4E7F}" srcOrd="0" destOrd="0" presId="urn:microsoft.com/office/officeart/2005/8/layout/chevron1"/>
    <dgm:cxn modelId="{AD010A7A-0E07-495F-BD33-F0D895EE9957}" type="presParOf" srcId="{FCBCE9BC-7881-4ABA-8497-D92C40F22888}" destId="{37C48D83-F28E-46EB-99D1-6C51494DEB95}" srcOrd="0" destOrd="0" presId="urn:microsoft.com/office/officeart/2005/8/layout/chevron1"/>
    <dgm:cxn modelId="{34DDEBDE-3DA9-458A-B407-E6661FD91768}" type="presParOf" srcId="{FCBCE9BC-7881-4ABA-8497-D92C40F22888}" destId="{CA0D484A-FF52-4989-B495-B12989296D08}" srcOrd="1" destOrd="0" presId="urn:microsoft.com/office/officeart/2005/8/layout/chevron1"/>
    <dgm:cxn modelId="{8ECF05D8-13C1-469B-827D-BAE0490758B2}" type="presParOf" srcId="{FCBCE9BC-7881-4ABA-8497-D92C40F22888}" destId="{93B34FA4-B347-48AA-9595-176FCDAB499C}" srcOrd="2" destOrd="0" presId="urn:microsoft.com/office/officeart/2005/8/layout/chevron1"/>
    <dgm:cxn modelId="{E5F82082-7BD3-468D-9A73-104CDC455812}" type="presParOf" srcId="{FCBCE9BC-7881-4ABA-8497-D92C40F22888}" destId="{017B2B8F-466C-4871-B90B-3B2D81C4283F}" srcOrd="3" destOrd="0" presId="urn:microsoft.com/office/officeart/2005/8/layout/chevron1"/>
    <dgm:cxn modelId="{E8CD93DF-E396-4659-B119-E1130E0563EE}" type="presParOf" srcId="{FCBCE9BC-7881-4ABA-8497-D92C40F22888}" destId="{FD4B1AD8-BC5A-4672-AC6D-C27B74AE4E7F}" srcOrd="4" destOrd="0" presId="urn:microsoft.com/office/officeart/2005/8/layout/chevron1"/>
    <dgm:cxn modelId="{082D1628-CE51-4437-B51C-3604AB7E3E71}" type="presParOf" srcId="{FCBCE9BC-7881-4ABA-8497-D92C40F22888}" destId="{286BBD79-0B14-4E25-9DE5-4C8B9619739A}" srcOrd="5" destOrd="0" presId="urn:microsoft.com/office/officeart/2005/8/layout/chevron1"/>
    <dgm:cxn modelId="{C0A18D4F-37E7-49E3-9848-376BA9262570}" type="presParOf" srcId="{FCBCE9BC-7881-4ABA-8497-D92C40F22888}" destId="{08A4976D-8FD6-422F-80D6-AB5473541B87}" srcOrd="6" destOrd="0" presId="urn:microsoft.com/office/officeart/2005/8/layout/chevron1"/>
    <dgm:cxn modelId="{880B88F2-F588-4272-A18A-FECBEC691BB1}" type="presParOf" srcId="{FCBCE9BC-7881-4ABA-8497-D92C40F22888}" destId="{760E11D8-0663-453C-9E7C-B0C26749F7D6}" srcOrd="7" destOrd="0" presId="urn:microsoft.com/office/officeart/2005/8/layout/chevron1"/>
    <dgm:cxn modelId="{05900A0B-1DF8-4F9A-A028-8EA7C526ED72}" type="presParOf" srcId="{FCBCE9BC-7881-4ABA-8497-D92C40F22888}" destId="{03692630-FEE3-4900-B0D8-5F3ABB2F0EC5}" srcOrd="8" destOrd="0" presId="urn:microsoft.com/office/officeart/2005/8/layout/chevron1"/>
    <dgm:cxn modelId="{A8839A71-1CC9-4E95-9EF0-D388C8386889}" type="presParOf" srcId="{FCBCE9BC-7881-4ABA-8497-D92C40F22888}" destId="{23B83E93-0DF9-4B3E-A49D-875C7D6AB05B}" srcOrd="9" destOrd="0" presId="urn:microsoft.com/office/officeart/2005/8/layout/chevron1"/>
    <dgm:cxn modelId="{91A2F138-CDA6-464B-A18B-CC8AEC75EB76}" type="presParOf" srcId="{FCBCE9BC-7881-4ABA-8497-D92C40F22888}" destId="{F16C8BCD-8995-4381-AF35-154DD4348439}" srcOrd="10" destOrd="0" presId="urn:microsoft.com/office/officeart/2005/8/layout/chevron1"/>
    <dgm:cxn modelId="{691893C9-0B38-4EFF-A3C8-32A5BE8437E8}" type="presParOf" srcId="{FCBCE9BC-7881-4ABA-8497-D92C40F22888}" destId="{C8097619-6846-463A-8AFE-3C927B76873F}" srcOrd="11" destOrd="0" presId="urn:microsoft.com/office/officeart/2005/8/layout/chevron1"/>
    <dgm:cxn modelId="{B4BA733D-DD80-453B-A566-8CA69ADAD4C3}" type="presParOf" srcId="{FCBCE9BC-7881-4ABA-8497-D92C40F22888}" destId="{214C81B4-E000-463B-A77F-BC9D4EDF32CE}" srcOrd="12" destOrd="0" presId="urn:microsoft.com/office/officeart/2005/8/layout/chevron1"/>
    <dgm:cxn modelId="{32E46BB6-7F35-414E-8FF9-44DF01165BF7}" type="presParOf" srcId="{FCBCE9BC-7881-4ABA-8497-D92C40F22888}" destId="{00797A88-9A6D-4D46-9D47-1B098BD57C9B}" srcOrd="13" destOrd="0" presId="urn:microsoft.com/office/officeart/2005/8/layout/chevron1"/>
    <dgm:cxn modelId="{F124EF19-9C4E-49EC-9B1C-259BAC4C94F8}" type="presParOf" srcId="{FCBCE9BC-7881-4ABA-8497-D92C40F22888}" destId="{8C73B797-5053-4169-A7FE-0AECF97F3975}" srcOrd="14" destOrd="0" presId="urn:microsoft.com/office/officeart/2005/8/layout/chevron1"/>
    <dgm:cxn modelId="{EF62301B-6DBF-4A3E-BBE4-5D17EE289E07}" type="presParOf" srcId="{FCBCE9BC-7881-4ABA-8497-D92C40F22888}" destId="{1B848A45-5A8B-48C8-BECE-944DD89DAD1A}" srcOrd="15" destOrd="0" presId="urn:microsoft.com/office/officeart/2005/8/layout/chevron1"/>
    <dgm:cxn modelId="{4A1A3E39-08E5-4DC8-BEB8-CF79D84E8536}" type="presParOf" srcId="{FCBCE9BC-7881-4ABA-8497-D92C40F22888}" destId="{38DDAD0F-85C4-4991-812B-E0E863923F46}" srcOrd="16" destOrd="0" presId="urn:microsoft.com/office/officeart/2005/8/layout/chevron1"/>
    <dgm:cxn modelId="{BE0C2F48-3BA3-4C52-B356-E2B6EF5CDECD}" type="presParOf" srcId="{FCBCE9BC-7881-4ABA-8497-D92C40F22888}" destId="{43524B98-5A42-404A-8BDE-5D00B00F7900}" srcOrd="17" destOrd="0" presId="urn:microsoft.com/office/officeart/2005/8/layout/chevron1"/>
    <dgm:cxn modelId="{CCE92B61-CA5B-452A-B9FF-1C9C4B4104BA}" type="presParOf" srcId="{FCBCE9BC-7881-4ABA-8497-D92C40F22888}" destId="{9BF1D57D-5734-49F5-AD80-D28243113CFF}" srcOrd="1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48D83-F28E-46EB-99D1-6C51494DEB95}">
      <dsp:nvSpPr>
        <dsp:cNvPr id="0" name=""/>
        <dsp:cNvSpPr/>
      </dsp:nvSpPr>
      <dsp:spPr>
        <a:xfrm>
          <a:off x="1028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i="0" kern="1200" baseline="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Q4 2008</a:t>
          </a:r>
          <a:endParaRPr lang="en-GB" sz="1100" b="1" i="0" kern="1200" baseline="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142541" y="0"/>
        <a:ext cx="642803" cy="283026"/>
      </dsp:txXfrm>
    </dsp:sp>
    <dsp:sp modelId="{93B34FA4-B347-48AA-9595-176FCDAB499C}">
      <dsp:nvSpPr>
        <dsp:cNvPr id="0" name=""/>
        <dsp:cNvSpPr/>
      </dsp:nvSpPr>
      <dsp:spPr>
        <a:xfrm>
          <a:off x="834275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2009</a:t>
          </a:r>
        </a:p>
      </dsp:txBody>
      <dsp:txXfrm>
        <a:off x="975788" y="0"/>
        <a:ext cx="642803" cy="283026"/>
      </dsp:txXfrm>
    </dsp:sp>
    <dsp:sp modelId="{FD4B1AD8-BC5A-4672-AC6D-C27B74AE4E7F}">
      <dsp:nvSpPr>
        <dsp:cNvPr id="0" name=""/>
        <dsp:cNvSpPr/>
      </dsp:nvSpPr>
      <dsp:spPr>
        <a:xfrm>
          <a:off x="1667522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Q2 2009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1809035" y="0"/>
        <a:ext cx="642803" cy="283026"/>
      </dsp:txXfrm>
    </dsp:sp>
    <dsp:sp modelId="{08A4976D-8FD6-422F-80D6-AB5473541B87}">
      <dsp:nvSpPr>
        <dsp:cNvPr id="0" name=""/>
        <dsp:cNvSpPr/>
      </dsp:nvSpPr>
      <dsp:spPr>
        <a:xfrm>
          <a:off x="2500769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2009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2642282" y="0"/>
        <a:ext cx="642803" cy="283026"/>
      </dsp:txXfrm>
    </dsp:sp>
    <dsp:sp modelId="{03692630-FEE3-4900-B0D8-5F3ABB2F0EC5}">
      <dsp:nvSpPr>
        <dsp:cNvPr id="0" name=""/>
        <dsp:cNvSpPr/>
      </dsp:nvSpPr>
      <dsp:spPr>
        <a:xfrm>
          <a:off x="3334016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Q4 2009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3475529" y="0"/>
        <a:ext cx="642803" cy="283026"/>
      </dsp:txXfrm>
    </dsp:sp>
    <dsp:sp modelId="{F16C8BCD-8995-4381-AF35-154DD4348439}">
      <dsp:nvSpPr>
        <dsp:cNvPr id="0" name=""/>
        <dsp:cNvSpPr/>
      </dsp:nvSpPr>
      <dsp:spPr>
        <a:xfrm>
          <a:off x="4167263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2010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4308776" y="0"/>
        <a:ext cx="642803" cy="283026"/>
      </dsp:txXfrm>
    </dsp:sp>
    <dsp:sp modelId="{214C81B4-E000-463B-A77F-BC9D4EDF32CE}">
      <dsp:nvSpPr>
        <dsp:cNvPr id="0" name=""/>
        <dsp:cNvSpPr/>
      </dsp:nvSpPr>
      <dsp:spPr>
        <a:xfrm>
          <a:off x="5000510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Q2 2010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5142023" y="0"/>
        <a:ext cx="642803" cy="283026"/>
      </dsp:txXfrm>
    </dsp:sp>
    <dsp:sp modelId="{8C73B797-5053-4169-A7FE-0AECF97F3975}">
      <dsp:nvSpPr>
        <dsp:cNvPr id="0" name=""/>
        <dsp:cNvSpPr/>
      </dsp:nvSpPr>
      <dsp:spPr>
        <a:xfrm>
          <a:off x="5833757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2010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5975270" y="0"/>
        <a:ext cx="642803" cy="283026"/>
      </dsp:txXfrm>
    </dsp:sp>
    <dsp:sp modelId="{38DDAD0F-85C4-4991-812B-E0E863923F46}">
      <dsp:nvSpPr>
        <dsp:cNvPr id="0" name=""/>
        <dsp:cNvSpPr/>
      </dsp:nvSpPr>
      <dsp:spPr>
        <a:xfrm>
          <a:off x="6667004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Q3 2011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6808517" y="0"/>
        <a:ext cx="642803" cy="283026"/>
      </dsp:txXfrm>
    </dsp:sp>
    <dsp:sp modelId="{9BF1D57D-5734-49F5-AD80-D28243113CFF}">
      <dsp:nvSpPr>
        <dsp:cNvPr id="0" name=""/>
        <dsp:cNvSpPr/>
      </dsp:nvSpPr>
      <dsp:spPr>
        <a:xfrm>
          <a:off x="7500251" y="0"/>
          <a:ext cx="925829" cy="283026"/>
        </a:xfrm>
        <a:prstGeom prst="chevron">
          <a:avLst/>
        </a:prstGeom>
        <a:solidFill>
          <a:srgbClr val="AABCD2">
            <a:lumMod val="75000"/>
            <a:alpha val="25000"/>
          </a:srgbClr>
        </a:solidFill>
        <a:ln w="25400" cap="flat" cmpd="sng" algn="ctr">
          <a:solidFill>
            <a:srgbClr val="8CADAE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b="1" kern="1200" dirty="0" smtClean="0">
              <a:solidFill>
                <a:srgbClr val="000000"/>
              </a:solidFill>
              <a:latin typeface="Arial"/>
              <a:ea typeface="+mn-ea"/>
              <a:cs typeface="+mn-cs"/>
            </a:rPr>
            <a:t>Q1 2012</a:t>
          </a:r>
          <a:endParaRPr lang="en-GB" sz="1100" b="1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>
        <a:off x="7641764" y="0"/>
        <a:ext cx="642803" cy="2830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48090-2C70-4818-93C2-64E2CA48EBBF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CE873-41DA-4A08-8FD5-20BB0569C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01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CE873-41DA-4A08-8FD5-20BB0569CB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51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D856357-0ED8-404C-ABF0-8D91CFDF01D0}" type="slidenum">
              <a:rPr lang="en-US" altLang="en-US" sz="1200">
                <a:solidFill>
                  <a:srgbClr val="000000"/>
                </a:solidFill>
                <a:latin typeface="Times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eaLnBrk="1" hangingPunct="1"/>
              <a:t>30</a:t>
            </a:fld>
            <a:endParaRPr lang="en-US" altLang="en-US" sz="1200">
              <a:solidFill>
                <a:srgbClr val="000000"/>
              </a:solidFill>
              <a:latin typeface="Times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5475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 anchor="b"/>
          <a:lstStyle>
            <a:lvl1pPr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B7CC3D9-305A-4649-9740-BB64B24436DB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algn="r"/>
              <a:t>30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54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30587"/>
          </a:xfrm>
          <a:ln/>
        </p:spPr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/>
          <a:lstStyle/>
          <a:p>
            <a:pPr eaLnBrk="1" hangingPunct="1"/>
            <a:endParaRPr lang="en-GB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2749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B8F2F2E-E68B-4296-9673-77C0AF4676E1}" type="slidenum">
              <a:rPr lang="en-US" altLang="en-US" sz="1200">
                <a:solidFill>
                  <a:srgbClr val="000000"/>
                </a:solidFill>
                <a:latin typeface="Times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eaLnBrk="1" hangingPunct="1"/>
              <a:t>31</a:t>
            </a:fld>
            <a:endParaRPr lang="en-US" altLang="en-US" sz="1200">
              <a:solidFill>
                <a:srgbClr val="000000"/>
              </a:solidFill>
              <a:latin typeface="Times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6499" name="Rectangle 7"/>
          <p:cNvSpPr txBox="1">
            <a:spLocks noGrp="1" noChangeArrowheads="1"/>
          </p:cNvSpPr>
          <p:nvPr/>
        </p:nvSpPr>
        <p:spPr bwMode="auto">
          <a:xfrm>
            <a:off x="3886200" y="8688388"/>
            <a:ext cx="2971800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 anchor="b"/>
          <a:lstStyle>
            <a:lvl1pPr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646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6463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941A408-126A-4865-B28A-2241D253E246}" type="slidenum">
              <a:rPr lang="en-US" altLang="en-US" sz="1200">
                <a:solidFill>
                  <a:srgbClr val="000000"/>
                </a:solidFill>
                <a:latin typeface="Times New Roman" panose="02020603050405020304" pitchFamily="18" charset="0"/>
                <a:ea typeface="ヒラギノ明朝 Pro W3" charset="-128"/>
                <a:sym typeface="Times New Roman" panose="02020603050405020304" pitchFamily="18" charset="0"/>
              </a:rPr>
              <a:pPr algn="r"/>
              <a:t>31</a:t>
            </a:fld>
            <a:endParaRPr lang="en-US" altLang="en-US" sz="1200">
              <a:solidFill>
                <a:srgbClr val="000000"/>
              </a:solidFill>
              <a:latin typeface="Times New Roman" panose="02020603050405020304" pitchFamily="18" charset="0"/>
              <a:ea typeface="ヒラギノ明朝 Pro W3" charset="-128"/>
              <a:sym typeface="Times New Roman" panose="02020603050405020304" pitchFamily="18" charset="0"/>
            </a:endParaRPr>
          </a:p>
        </p:txBody>
      </p:sp>
      <p:sp>
        <p:nvSpPr>
          <p:cNvPr id="1065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30587"/>
          </a:xfrm>
          <a:ln/>
        </p:spPr>
      </p:sp>
      <p:sp>
        <p:nvSpPr>
          <p:cNvPr id="1065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3" tIns="45401" rIns="90803" bIns="45401"/>
          <a:lstStyle/>
          <a:p>
            <a:pPr eaLnBrk="1" hangingPunct="1"/>
            <a:endParaRPr lang="en-GB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403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67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0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5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0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8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9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3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3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4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63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DBABC-3C2C-48D6-9DF5-BBC066A27473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8AA51-E8D9-4572-ADD3-88FB87D4A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37" Type="http://schemas.openxmlformats.org/officeDocument/2006/relationships/image" Target="../media/image81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36" Type="http://schemas.openxmlformats.org/officeDocument/2006/relationships/image" Target="../media/image80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8" Type="http://schemas.openxmlformats.org/officeDocument/2006/relationships/image" Target="../media/image52.png"/><Relationship Id="rId3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37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2.png"/><Relationship Id="rId2" Type="http://schemas.openxmlformats.org/officeDocument/2006/relationships/hyperlink" Target="https://www.freepik.com/free-vector/six-icons-for-social-networks-on-a-gray-background_950570.htm" TargetMode="External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5.png"/><Relationship Id="rId1" Type="http://schemas.openxmlformats.org/officeDocument/2006/relationships/tags" Target="../tags/tag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wmf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8168" y="368966"/>
            <a:ext cx="10603832" cy="141170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Text mining of social media feeds to perform sentiment analysis for technology release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647545"/>
            <a:ext cx="6096000" cy="1077218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Supervisor: Peter Carew</a:t>
            </a:r>
          </a:p>
          <a:p>
            <a:r>
              <a:rPr lang="en-US" sz="1600" dirty="0" smtClean="0"/>
              <a:t>Lecturer in Computing,  </a:t>
            </a:r>
          </a:p>
          <a:p>
            <a:r>
              <a:rPr lang="en-US" sz="1600" dirty="0" smtClean="0"/>
              <a:t>Waterford Institute of Technology, Waterford, Co. Waterford </a:t>
            </a:r>
          </a:p>
          <a:p>
            <a:r>
              <a:rPr lang="en-US" sz="1600" dirty="0" smtClean="0"/>
              <a:t>Ireland (Tel: 353-051-302628; e-mail: pcarew@wit.ie)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5663587"/>
            <a:ext cx="6096000" cy="1077218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Author: Ali Akbar Jilani</a:t>
            </a:r>
            <a:br>
              <a:rPr lang="en-US" sz="1600" dirty="0" smtClean="0"/>
            </a:br>
            <a:r>
              <a:rPr lang="en-US" sz="1600" dirty="0" smtClean="0"/>
              <a:t>Student, Department of Science and Computing,  </a:t>
            </a:r>
          </a:p>
          <a:p>
            <a:pPr algn="r"/>
            <a:r>
              <a:rPr lang="en-US" sz="1600" dirty="0" smtClean="0"/>
              <a:t>Waterford Institute of Technology, Waterford, Co. Waterford </a:t>
            </a:r>
          </a:p>
          <a:p>
            <a:pPr algn="r"/>
            <a:r>
              <a:rPr lang="en-US" sz="1600" dirty="0" smtClean="0"/>
              <a:t>Ireland (Tel: 353-085-212-6940; e-mail: 20078735@mail.wit.ie)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02" y="315563"/>
            <a:ext cx="1395914" cy="18344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866147" y="1780671"/>
            <a:ext cx="4740442" cy="4616694"/>
            <a:chOff x="3866147" y="1780671"/>
            <a:chExt cx="4740442" cy="4616694"/>
          </a:xfrm>
        </p:grpSpPr>
        <p:pic>
          <p:nvPicPr>
            <p:cNvPr id="4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5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H1: The document sentiment of a tweet and its aggregate sentence level sentiment are equivalents/ correlated. 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H2: There is a strong correlation between document (tweet) sentiment score calculated using one technique and the aggregate sentence-sentiment (score) calculated for the same tweet using at least one of the sentence level techniques.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H3: These two techniques (tweet level technique and sentence level technique) are not always the same for every set of tweets taken from the Twitter corpus.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Hypotheses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2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H4: The overall success of a technology release will be likely if the aggregate of these document level sentiment scores is positive and unlikely if their aggregate is negative (falls below zero).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H5: A dominant pattern is visible when all these sentiments are presented using a visualization tool.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Working Hypotheses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9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815154"/>
          <p:cNvSpPr txBox="1">
            <a:spLocks noChangeArrowheads="1"/>
          </p:cNvSpPr>
          <p:nvPr/>
        </p:nvSpPr>
        <p:spPr bwMode="auto">
          <a:xfrm>
            <a:off x="692261" y="6298618"/>
            <a:ext cx="785853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FELDMAN, R. 2013. Techniques and applications for sentiment analysis. </a:t>
            </a:r>
            <a:r>
              <a:rPr kumimoji="0" lang="en-US" sz="1200" i="1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Communications of the ACM,</a:t>
            </a:r>
            <a:r>
              <a:rPr kumimoji="0" lang="en-US" sz="1200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 56</a:t>
            </a:r>
            <a:r>
              <a:rPr kumimoji="0" lang="en-US" sz="1200" b="1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,</a:t>
            </a:r>
            <a:r>
              <a:rPr kumimoji="0" lang="en-US" sz="1200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rPr>
              <a:t> 82-89.</a:t>
            </a:r>
          </a:p>
        </p:txBody>
      </p:sp>
      <p:sp>
        <p:nvSpPr>
          <p:cNvPr id="253" name="TextBox 815154"/>
          <p:cNvSpPr txBox="1">
            <a:spLocks noChangeArrowheads="1"/>
          </p:cNvSpPr>
          <p:nvPr/>
        </p:nvSpPr>
        <p:spPr bwMode="auto">
          <a:xfrm>
            <a:off x="7885528" y="6611305"/>
            <a:ext cx="437437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Supervised Classification method for sentiment measurement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pitchFamily="34" charset="-128"/>
            </a:endParaRPr>
          </a:p>
        </p:txBody>
      </p:sp>
      <p:grpSp>
        <p:nvGrpSpPr>
          <p:cNvPr id="264" name="Group 263"/>
          <p:cNvGrpSpPr/>
          <p:nvPr/>
        </p:nvGrpSpPr>
        <p:grpSpPr>
          <a:xfrm>
            <a:off x="126738" y="5791530"/>
            <a:ext cx="649604" cy="864893"/>
            <a:chOff x="10514040" y="1281736"/>
            <a:chExt cx="649604" cy="864893"/>
          </a:xfrm>
        </p:grpSpPr>
        <p:pic>
          <p:nvPicPr>
            <p:cNvPr id="265" name="Picture 70" descr="Black-Head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514040" y="1462416"/>
              <a:ext cx="527050" cy="684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" name="Rectangle 874626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>
              <a:off x="10558704" y="1281736"/>
              <a:ext cx="604940" cy="634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82" name="Group 281"/>
          <p:cNvGrpSpPr/>
          <p:nvPr/>
        </p:nvGrpSpPr>
        <p:grpSpPr>
          <a:xfrm>
            <a:off x="1338810" y="1153508"/>
            <a:ext cx="8671390" cy="5205091"/>
            <a:chOff x="1338810" y="471348"/>
            <a:chExt cx="8671390" cy="5205091"/>
          </a:xfrm>
        </p:grpSpPr>
        <p:grpSp>
          <p:nvGrpSpPr>
            <p:cNvPr id="4" name="Group 85"/>
            <p:cNvGrpSpPr>
              <a:grpSpLocks/>
            </p:cNvGrpSpPr>
            <p:nvPr/>
          </p:nvGrpSpPr>
          <p:grpSpPr bwMode="auto">
            <a:xfrm>
              <a:off x="1338810" y="484803"/>
              <a:ext cx="8628949" cy="5191636"/>
              <a:chOff x="305" y="810"/>
              <a:chExt cx="5292" cy="3037"/>
            </a:xfrm>
          </p:grpSpPr>
          <p:sp>
            <p:nvSpPr>
              <p:cNvPr id="25" name="Rectangle 815140"/>
              <p:cNvSpPr>
                <a:spLocks noChangeArrowheads="1"/>
              </p:cNvSpPr>
              <p:nvPr/>
            </p:nvSpPr>
            <p:spPr bwMode="auto">
              <a:xfrm>
                <a:off x="2460" y="810"/>
                <a:ext cx="940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grpSp>
            <p:nvGrpSpPr>
              <p:cNvPr id="5" name="Group 3"/>
              <p:cNvGrpSpPr>
                <a:grpSpLocks/>
              </p:cNvGrpSpPr>
              <p:nvPr/>
            </p:nvGrpSpPr>
            <p:grpSpPr bwMode="auto">
              <a:xfrm>
                <a:off x="456" y="1584"/>
                <a:ext cx="720" cy="1780"/>
                <a:chOff x="456" y="1584"/>
                <a:chExt cx="720" cy="1780"/>
              </a:xfrm>
            </p:grpSpPr>
            <p:sp>
              <p:nvSpPr>
                <p:cNvPr id="80" name="Straight Connector 874538"/>
                <p:cNvSpPr>
                  <a:spLocks noChangeShapeType="1"/>
                </p:cNvSpPr>
                <p:nvPr/>
              </p:nvSpPr>
              <p:spPr bwMode="auto">
                <a:xfrm>
                  <a:off x="816" y="1584"/>
                  <a:ext cx="0" cy="1536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81" name="Rectangle 80"/>
                <p:cNvSpPr>
                  <a:spLocks noChangeArrowheads="1"/>
                </p:cNvSpPr>
                <p:nvPr/>
              </p:nvSpPr>
              <p:spPr bwMode="auto">
                <a:xfrm>
                  <a:off x="456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2" name="Rectangle 81"/>
                <p:cNvSpPr>
                  <a:spLocks noChangeArrowheads="1"/>
                </p:cNvSpPr>
                <p:nvPr/>
              </p:nvSpPr>
              <p:spPr bwMode="auto">
                <a:xfrm>
                  <a:off x="456" y="210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3" name="Rectangle 82"/>
                <p:cNvSpPr>
                  <a:spLocks noChangeArrowheads="1"/>
                </p:cNvSpPr>
                <p:nvPr/>
              </p:nvSpPr>
              <p:spPr bwMode="auto">
                <a:xfrm>
                  <a:off x="456" y="244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4" name="Rectangle 83"/>
                <p:cNvSpPr>
                  <a:spLocks noChangeArrowheads="1"/>
                </p:cNvSpPr>
                <p:nvPr/>
              </p:nvSpPr>
              <p:spPr bwMode="auto">
                <a:xfrm>
                  <a:off x="456" y="2781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85" name="Rectangle 84"/>
                <p:cNvSpPr>
                  <a:spLocks noChangeArrowheads="1"/>
                </p:cNvSpPr>
                <p:nvPr/>
              </p:nvSpPr>
              <p:spPr bwMode="auto">
                <a:xfrm>
                  <a:off x="456" y="3117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6" name="Group 10"/>
              <p:cNvGrpSpPr>
                <a:grpSpLocks/>
              </p:cNvGrpSpPr>
              <p:nvPr/>
            </p:nvGrpSpPr>
            <p:grpSpPr bwMode="auto">
              <a:xfrm>
                <a:off x="4728" y="1584"/>
                <a:ext cx="720" cy="1108"/>
                <a:chOff x="4728" y="1584"/>
                <a:chExt cx="720" cy="1108"/>
              </a:xfrm>
            </p:grpSpPr>
            <p:sp>
              <p:nvSpPr>
                <p:cNvPr id="76" name="Straight Connector 874560"/>
                <p:cNvSpPr>
                  <a:spLocks noChangeShapeType="1"/>
                </p:cNvSpPr>
                <p:nvPr/>
              </p:nvSpPr>
              <p:spPr bwMode="auto">
                <a:xfrm>
                  <a:off x="5088" y="1584"/>
                  <a:ext cx="0" cy="984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77" name="Rectangle 76"/>
                <p:cNvSpPr>
                  <a:spLocks noChangeArrowheads="1"/>
                </p:cNvSpPr>
                <p:nvPr/>
              </p:nvSpPr>
              <p:spPr bwMode="auto">
                <a:xfrm>
                  <a:off x="4728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8" name="Rectangle 77"/>
                <p:cNvSpPr>
                  <a:spLocks noChangeArrowheads="1"/>
                </p:cNvSpPr>
                <p:nvPr/>
              </p:nvSpPr>
              <p:spPr bwMode="auto">
                <a:xfrm>
                  <a:off x="4728" y="210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9" name="Rectangle 78"/>
                <p:cNvSpPr>
                  <a:spLocks noChangeArrowheads="1"/>
                </p:cNvSpPr>
                <p:nvPr/>
              </p:nvSpPr>
              <p:spPr bwMode="auto">
                <a:xfrm>
                  <a:off x="4728" y="244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7" name="Group 15"/>
              <p:cNvGrpSpPr>
                <a:grpSpLocks/>
              </p:cNvGrpSpPr>
              <p:nvPr/>
            </p:nvGrpSpPr>
            <p:grpSpPr bwMode="auto">
              <a:xfrm>
                <a:off x="3624" y="1584"/>
                <a:ext cx="942" cy="2152"/>
                <a:chOff x="3624" y="1584"/>
                <a:chExt cx="942" cy="2152"/>
              </a:xfrm>
            </p:grpSpPr>
            <p:sp>
              <p:nvSpPr>
                <p:cNvPr id="64" name="Straight Connector 874547"/>
                <p:cNvSpPr>
                  <a:spLocks noChangeShapeType="1"/>
                </p:cNvSpPr>
                <p:nvPr/>
              </p:nvSpPr>
              <p:spPr bwMode="auto">
                <a:xfrm>
                  <a:off x="3984" y="2232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5" name="Straight Connector 874549"/>
                <p:cNvSpPr>
                  <a:spLocks noChangeShapeType="1"/>
                </p:cNvSpPr>
                <p:nvPr/>
              </p:nvSpPr>
              <p:spPr bwMode="auto">
                <a:xfrm>
                  <a:off x="3984" y="2568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6" name="Straight Connector 874551"/>
                <p:cNvSpPr>
                  <a:spLocks noChangeShapeType="1"/>
                </p:cNvSpPr>
                <p:nvPr/>
              </p:nvSpPr>
              <p:spPr bwMode="auto">
                <a:xfrm>
                  <a:off x="3984" y="2904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7" name="Straight Connector 874552"/>
                <p:cNvSpPr>
                  <a:spLocks noChangeShapeType="1"/>
                </p:cNvSpPr>
                <p:nvPr/>
              </p:nvSpPr>
              <p:spPr bwMode="auto">
                <a:xfrm flipH="1">
                  <a:off x="3978" y="1584"/>
                  <a:ext cx="6" cy="204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68" name="Rectangle 67"/>
                <p:cNvSpPr>
                  <a:spLocks noChangeArrowheads="1"/>
                </p:cNvSpPr>
                <p:nvPr/>
              </p:nvSpPr>
              <p:spPr bwMode="auto">
                <a:xfrm>
                  <a:off x="3624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9CC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9" name="Straight Connector 874557"/>
                <p:cNvSpPr>
                  <a:spLocks noChangeShapeType="1"/>
                </p:cNvSpPr>
                <p:nvPr/>
              </p:nvSpPr>
              <p:spPr bwMode="auto">
                <a:xfrm>
                  <a:off x="3978" y="3288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70" name="Straight Connector 874559"/>
                <p:cNvSpPr>
                  <a:spLocks noChangeShapeType="1"/>
                </p:cNvSpPr>
                <p:nvPr/>
              </p:nvSpPr>
              <p:spPr bwMode="auto">
                <a:xfrm>
                  <a:off x="3978" y="3624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71" name="Rectangle 70"/>
                <p:cNvSpPr>
                  <a:spLocks noChangeArrowheads="1"/>
                </p:cNvSpPr>
                <p:nvPr/>
              </p:nvSpPr>
              <p:spPr bwMode="auto">
                <a:xfrm>
                  <a:off x="4086" y="2097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2" name="Rectangle 71"/>
                <p:cNvSpPr>
                  <a:spLocks noChangeArrowheads="1"/>
                </p:cNvSpPr>
                <p:nvPr/>
              </p:nvSpPr>
              <p:spPr bwMode="auto">
                <a:xfrm>
                  <a:off x="4086" y="2433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3" name="Rectangle 72"/>
                <p:cNvSpPr>
                  <a:spLocks noChangeArrowheads="1"/>
                </p:cNvSpPr>
                <p:nvPr/>
              </p:nvSpPr>
              <p:spPr bwMode="auto">
                <a:xfrm>
                  <a:off x="4086" y="2769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4080" y="3153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5" name="Rectangle 74"/>
                <p:cNvSpPr>
                  <a:spLocks noChangeArrowheads="1"/>
                </p:cNvSpPr>
                <p:nvPr/>
              </p:nvSpPr>
              <p:spPr bwMode="auto">
                <a:xfrm>
                  <a:off x="4080" y="3489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8" name="Group 28"/>
              <p:cNvGrpSpPr>
                <a:grpSpLocks/>
              </p:cNvGrpSpPr>
              <p:nvPr/>
            </p:nvGrpSpPr>
            <p:grpSpPr bwMode="auto">
              <a:xfrm>
                <a:off x="2568" y="1584"/>
                <a:ext cx="936" cy="1840"/>
                <a:chOff x="2568" y="1584"/>
                <a:chExt cx="936" cy="1840"/>
              </a:xfrm>
            </p:grpSpPr>
            <p:sp>
              <p:nvSpPr>
                <p:cNvPr id="55" name="Straight Connector 874540"/>
                <p:cNvSpPr>
                  <a:spLocks noChangeShapeType="1"/>
                </p:cNvSpPr>
                <p:nvPr/>
              </p:nvSpPr>
              <p:spPr bwMode="auto">
                <a:xfrm>
                  <a:off x="2928" y="2640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6" name="Straight Connector 874542"/>
                <p:cNvSpPr>
                  <a:spLocks noChangeShapeType="1"/>
                </p:cNvSpPr>
                <p:nvPr/>
              </p:nvSpPr>
              <p:spPr bwMode="auto">
                <a:xfrm>
                  <a:off x="2928" y="2976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7" name="Straight Connector 874544"/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8" name="Straight Connector 874545"/>
                <p:cNvSpPr>
                  <a:spLocks noChangeShapeType="1"/>
                </p:cNvSpPr>
                <p:nvPr/>
              </p:nvSpPr>
              <p:spPr bwMode="auto">
                <a:xfrm>
                  <a:off x="2928" y="1584"/>
                  <a:ext cx="0" cy="1722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9" name="Rectangle 58"/>
                <p:cNvSpPr>
                  <a:spLocks noChangeArrowheads="1"/>
                </p:cNvSpPr>
                <p:nvPr/>
              </p:nvSpPr>
              <p:spPr bwMode="auto">
                <a:xfrm>
                  <a:off x="2568" y="174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0" name="Rectangle 59"/>
                <p:cNvSpPr>
                  <a:spLocks noChangeArrowheads="1"/>
                </p:cNvSpPr>
                <p:nvPr/>
              </p:nvSpPr>
              <p:spPr bwMode="auto">
                <a:xfrm>
                  <a:off x="2568" y="208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1" name="Rectangle 60"/>
                <p:cNvSpPr>
                  <a:spLocks noChangeArrowheads="1"/>
                </p:cNvSpPr>
                <p:nvPr/>
              </p:nvSpPr>
              <p:spPr bwMode="auto">
                <a:xfrm>
                  <a:off x="3024" y="2505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2" name="Rectangle 61"/>
                <p:cNvSpPr>
                  <a:spLocks noChangeArrowheads="1"/>
                </p:cNvSpPr>
                <p:nvPr/>
              </p:nvSpPr>
              <p:spPr bwMode="auto">
                <a:xfrm>
                  <a:off x="3024" y="2841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63" name="Rectangle 62"/>
                <p:cNvSpPr>
                  <a:spLocks noChangeArrowheads="1"/>
                </p:cNvSpPr>
                <p:nvPr/>
              </p:nvSpPr>
              <p:spPr bwMode="auto">
                <a:xfrm>
                  <a:off x="3024" y="3177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9" name="Group 38"/>
              <p:cNvGrpSpPr>
                <a:grpSpLocks/>
              </p:cNvGrpSpPr>
              <p:nvPr/>
            </p:nvGrpSpPr>
            <p:grpSpPr bwMode="auto">
              <a:xfrm>
                <a:off x="1512" y="1611"/>
                <a:ext cx="936" cy="1417"/>
                <a:chOff x="1512" y="1611"/>
                <a:chExt cx="936" cy="1417"/>
              </a:xfrm>
            </p:grpSpPr>
            <p:sp>
              <p:nvSpPr>
                <p:cNvPr id="49" name="Straight Connector 874539"/>
                <p:cNvSpPr>
                  <a:spLocks noChangeShapeType="1"/>
                </p:cNvSpPr>
                <p:nvPr/>
              </p:nvSpPr>
              <p:spPr bwMode="auto">
                <a:xfrm>
                  <a:off x="1872" y="1611"/>
                  <a:ext cx="0" cy="1293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0" name="Rectangle 49"/>
                <p:cNvSpPr>
                  <a:spLocks noChangeArrowheads="1"/>
                </p:cNvSpPr>
                <p:nvPr/>
              </p:nvSpPr>
              <p:spPr bwMode="auto">
                <a:xfrm>
                  <a:off x="1512" y="1773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51" name="Rectangle 50"/>
                <p:cNvSpPr>
                  <a:spLocks noChangeArrowheads="1"/>
                </p:cNvSpPr>
                <p:nvPr/>
              </p:nvSpPr>
              <p:spPr bwMode="auto">
                <a:xfrm>
                  <a:off x="1512" y="2109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52" name="Rectangle 51"/>
                <p:cNvSpPr>
                  <a:spLocks noChangeArrowheads="1"/>
                </p:cNvSpPr>
                <p:nvPr/>
              </p:nvSpPr>
              <p:spPr bwMode="auto">
                <a:xfrm>
                  <a:off x="1512" y="2445"/>
                  <a:ext cx="72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93DCE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53" name="Straight Connector 874580"/>
                <p:cNvSpPr>
                  <a:spLocks noChangeShapeType="1"/>
                </p:cNvSpPr>
                <p:nvPr/>
              </p:nvSpPr>
              <p:spPr bwMode="auto">
                <a:xfrm>
                  <a:off x="1875" y="2904"/>
                  <a:ext cx="186" cy="0"/>
                </a:xfrm>
                <a:prstGeom prst="line">
                  <a:avLst/>
                </a:prstGeom>
                <a:noFill/>
                <a:ln w="25400" algn="ctr">
                  <a:solidFill>
                    <a:srgbClr val="9F9FA2"/>
                  </a:solidFill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54" name="Rectangle 53"/>
                <p:cNvSpPr>
                  <a:spLocks noChangeArrowheads="1"/>
                </p:cNvSpPr>
                <p:nvPr/>
              </p:nvSpPr>
              <p:spPr bwMode="auto">
                <a:xfrm>
                  <a:off x="1968" y="2781"/>
                  <a:ext cx="480" cy="247"/>
                </a:xfrm>
                <a:prstGeom prst="rect">
                  <a:avLst/>
                </a:prstGeom>
                <a:gradFill rotWithShape="1">
                  <a:gsLst>
                    <a:gs pos="0">
                      <a:srgbClr val="DCDCDC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25400" cap="flat" cmpd="sng" algn="ctr">
                  <a:solidFill>
                    <a:srgbClr val="9F9FA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dist="53882" dir="2700000" algn="ctr" rotWithShape="0">
                    <a:srgbClr val="DCDCDC">
                      <a:alpha val="74998"/>
                    </a:srgbClr>
                  </a:outerShdw>
                </a:effectLst>
              </p:spPr>
              <p:txBody>
                <a:bodyPr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10" name="Straight Connector 874581"/>
              <p:cNvSpPr>
                <a:spLocks noChangeShapeType="1"/>
              </p:cNvSpPr>
              <p:nvPr/>
            </p:nvSpPr>
            <p:spPr bwMode="auto">
              <a:xfrm>
                <a:off x="1210" y="1893"/>
                <a:ext cx="293" cy="675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grpSp>
            <p:nvGrpSpPr>
              <p:cNvPr id="11" name="Group 46"/>
              <p:cNvGrpSpPr>
                <a:grpSpLocks/>
              </p:cNvGrpSpPr>
              <p:nvPr/>
            </p:nvGrpSpPr>
            <p:grpSpPr bwMode="auto">
              <a:xfrm>
                <a:off x="2226" y="1886"/>
                <a:ext cx="1844" cy="559"/>
                <a:chOff x="2226" y="1886"/>
                <a:chExt cx="1844" cy="559"/>
              </a:xfrm>
            </p:grpSpPr>
            <p:sp>
              <p:nvSpPr>
                <p:cNvPr id="46" name="Straight Connector 874611"/>
                <p:cNvSpPr>
                  <a:spLocks noChangeShapeType="1"/>
                </p:cNvSpPr>
                <p:nvPr/>
              </p:nvSpPr>
              <p:spPr bwMode="auto">
                <a:xfrm flipH="1">
                  <a:off x="2226" y="1994"/>
                  <a:ext cx="354" cy="451"/>
                </a:xfrm>
                <a:prstGeom prst="line">
                  <a:avLst/>
                </a:prstGeom>
                <a:noFill/>
                <a:ln w="57150" algn="ctr">
                  <a:solidFill>
                    <a:srgbClr val="156C81"/>
                  </a:solidFill>
                  <a:prstDash val="sysDot"/>
                  <a:round/>
                  <a:headEnd/>
                  <a:tailEnd type="triangle" w="lg" len="lg"/>
                </a:ln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47" name="Straight Connector 874612"/>
                <p:cNvSpPr>
                  <a:spLocks noChangeShapeType="1"/>
                </p:cNvSpPr>
                <p:nvPr/>
              </p:nvSpPr>
              <p:spPr bwMode="auto">
                <a:xfrm>
                  <a:off x="3287" y="1999"/>
                  <a:ext cx="783" cy="434"/>
                </a:xfrm>
                <a:prstGeom prst="line">
                  <a:avLst/>
                </a:prstGeom>
                <a:noFill/>
                <a:ln w="57150" algn="ctr">
                  <a:solidFill>
                    <a:srgbClr val="156C81"/>
                  </a:solidFill>
                  <a:prstDash val="sysDot"/>
                  <a:round/>
                  <a:headEnd/>
                  <a:tailEnd type="triangle" w="lg" len="lg"/>
                </a:ln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  <p:sp>
              <p:nvSpPr>
                <p:cNvPr id="48" name="Straight Connector 874622"/>
                <p:cNvSpPr>
                  <a:spLocks noChangeShapeType="1"/>
                </p:cNvSpPr>
                <p:nvPr/>
              </p:nvSpPr>
              <p:spPr bwMode="auto">
                <a:xfrm flipV="1">
                  <a:off x="3287" y="1886"/>
                  <a:ext cx="337" cy="0"/>
                </a:xfrm>
                <a:prstGeom prst="line">
                  <a:avLst/>
                </a:prstGeom>
                <a:noFill/>
                <a:ln w="57150" algn="ctr">
                  <a:solidFill>
                    <a:srgbClr val="156C81"/>
                  </a:solidFill>
                  <a:prstDash val="sysDot"/>
                  <a:round/>
                  <a:headEnd/>
                  <a:tailEnd type="triangle" w="lg" len="lg"/>
                </a:ln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endParaRPr>
                </a:p>
              </p:txBody>
            </p:sp>
          </p:grpSp>
          <p:sp>
            <p:nvSpPr>
              <p:cNvPr id="12" name="Straight Connector 874613"/>
              <p:cNvSpPr>
                <a:spLocks noChangeShapeType="1"/>
              </p:cNvSpPr>
              <p:nvPr/>
            </p:nvSpPr>
            <p:spPr bwMode="auto">
              <a:xfrm flipV="1">
                <a:off x="4579" y="2029"/>
                <a:ext cx="149" cy="404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 type="triangle" w="med" len="med"/>
                <a:tailEnd type="triangle" w="med" len="med"/>
              </a:ln>
            </p:spPr>
            <p:txBody>
              <a:bodyPr wrap="squar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305" y="1357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4" name="Rectangle 815140"/>
              <p:cNvSpPr>
                <a:spLocks noChangeArrowheads="1"/>
              </p:cNvSpPr>
              <p:nvPr/>
            </p:nvSpPr>
            <p:spPr bwMode="auto">
              <a:xfrm>
                <a:off x="1374" y="1352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5" name="Rectangle 815140"/>
              <p:cNvSpPr>
                <a:spLocks noChangeArrowheads="1"/>
              </p:cNvSpPr>
              <p:nvPr/>
            </p:nvSpPr>
            <p:spPr bwMode="auto">
              <a:xfrm>
                <a:off x="2444" y="1348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6" name="Rectangle 815140"/>
              <p:cNvSpPr>
                <a:spLocks noChangeArrowheads="1"/>
              </p:cNvSpPr>
              <p:nvPr/>
            </p:nvSpPr>
            <p:spPr bwMode="auto">
              <a:xfrm>
                <a:off x="3513" y="1348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7" name="Rectangle 815140"/>
              <p:cNvSpPr>
                <a:spLocks noChangeArrowheads="1"/>
              </p:cNvSpPr>
              <p:nvPr/>
            </p:nvSpPr>
            <p:spPr bwMode="auto">
              <a:xfrm>
                <a:off x="4583" y="1348"/>
                <a:ext cx="1014" cy="247"/>
              </a:xfrm>
              <a:prstGeom prst="rect">
                <a:avLst/>
              </a:prstGeom>
              <a:gradFill rotWithShape="1">
                <a:gsLst>
                  <a:gs pos="0">
                    <a:srgbClr val="FFFF99"/>
                  </a:gs>
                  <a:gs pos="100000">
                    <a:srgbClr val="FFFFFF"/>
                  </a:gs>
                </a:gsLst>
                <a:lin ang="5400000" scaled="1"/>
              </a:gradFill>
              <a:ln w="25400" algn="ctr">
                <a:solidFill>
                  <a:srgbClr val="9F9FA2"/>
                </a:solidFill>
                <a:miter lim="800000"/>
                <a:headEnd/>
                <a:tailEnd/>
              </a:ln>
              <a:effectLst>
                <a:outerShdw dist="81320" dir="2319588" algn="ctr" rotWithShape="0">
                  <a:srgbClr val="DCDCDC">
                    <a:alpha val="74997"/>
                  </a:srgbClr>
                </a:outerShdw>
              </a:effectLst>
            </p:spPr>
            <p:txBody>
              <a:bodyPr anchor="b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18" name="Straight Connector 815141"/>
              <p:cNvSpPr>
                <a:spLocks noChangeShapeType="1"/>
              </p:cNvSpPr>
              <p:nvPr/>
            </p:nvSpPr>
            <p:spPr bwMode="auto">
              <a:xfrm>
                <a:off x="2928" y="1056"/>
                <a:ext cx="0" cy="288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19" name="Straight Connector 815142"/>
              <p:cNvSpPr>
                <a:spLocks noChangeShapeType="1"/>
              </p:cNvSpPr>
              <p:nvPr/>
            </p:nvSpPr>
            <p:spPr bwMode="auto">
              <a:xfrm>
                <a:off x="816" y="1200"/>
                <a:ext cx="4272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0" name="Straight Connector 815143"/>
              <p:cNvSpPr>
                <a:spLocks noChangeShapeType="1"/>
              </p:cNvSpPr>
              <p:nvPr/>
            </p:nvSpPr>
            <p:spPr bwMode="auto">
              <a:xfrm>
                <a:off x="816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1" name="Straight Connector 815144"/>
              <p:cNvSpPr>
                <a:spLocks noChangeShapeType="1"/>
              </p:cNvSpPr>
              <p:nvPr/>
            </p:nvSpPr>
            <p:spPr bwMode="auto">
              <a:xfrm>
                <a:off x="1872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2" name="Straight Connector 815145"/>
              <p:cNvSpPr>
                <a:spLocks noChangeShapeType="1"/>
              </p:cNvSpPr>
              <p:nvPr/>
            </p:nvSpPr>
            <p:spPr bwMode="auto">
              <a:xfrm>
                <a:off x="4024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3" name="Straight Connector 815146"/>
              <p:cNvSpPr>
                <a:spLocks noChangeShapeType="1"/>
              </p:cNvSpPr>
              <p:nvPr/>
            </p:nvSpPr>
            <p:spPr bwMode="auto">
              <a:xfrm>
                <a:off x="5088" y="1200"/>
                <a:ext cx="0" cy="14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6" name="Rectangle 64"/>
              <p:cNvSpPr>
                <a:spLocks noChangeArrowheads="1"/>
              </p:cNvSpPr>
              <p:nvPr/>
            </p:nvSpPr>
            <p:spPr bwMode="auto">
              <a:xfrm>
                <a:off x="1577" y="3559"/>
                <a:ext cx="116" cy="28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0072AA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7" name="Rectangle 65"/>
              <p:cNvSpPr>
                <a:spLocks noChangeArrowheads="1"/>
              </p:cNvSpPr>
              <p:nvPr/>
            </p:nvSpPr>
            <p:spPr bwMode="auto">
              <a:xfrm>
                <a:off x="1900" y="3362"/>
                <a:ext cx="116" cy="28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0072AA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52" name="TextBox 815154"/>
            <p:cNvSpPr txBox="1">
              <a:spLocks noChangeArrowheads="1"/>
            </p:cNvSpPr>
            <p:nvPr/>
          </p:nvSpPr>
          <p:spPr bwMode="auto">
            <a:xfrm>
              <a:off x="1585850" y="2135480"/>
              <a:ext cx="118423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Support Vector 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Machine SVM</a:t>
              </a:r>
            </a:p>
          </p:txBody>
        </p:sp>
        <p:sp>
          <p:nvSpPr>
            <p:cNvPr id="254" name="TextBox 815154"/>
            <p:cNvSpPr txBox="1">
              <a:spLocks noChangeArrowheads="1"/>
            </p:cNvSpPr>
            <p:nvPr/>
          </p:nvSpPr>
          <p:spPr bwMode="auto">
            <a:xfrm>
              <a:off x="1496900" y="2708564"/>
              <a:ext cx="135102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W. Support Vector 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Machine WSVM</a:t>
              </a:r>
            </a:p>
          </p:txBody>
        </p:sp>
        <p:sp>
          <p:nvSpPr>
            <p:cNvPr id="255" name="TextBox 815154"/>
            <p:cNvSpPr txBox="1">
              <a:spLocks noChangeArrowheads="1"/>
            </p:cNvSpPr>
            <p:nvPr/>
          </p:nvSpPr>
          <p:spPr bwMode="auto">
            <a:xfrm>
              <a:off x="1488187" y="3287602"/>
              <a:ext cx="137375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Linear</a:t>
              </a:r>
              <a:r>
                <a:rPr kumimoji="0" lang="en-US" sz="11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 Kernel</a:t>
              </a: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 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SVM</a:t>
              </a:r>
            </a:p>
          </p:txBody>
        </p:sp>
        <p:sp>
          <p:nvSpPr>
            <p:cNvPr id="256" name="TextBox 815154"/>
            <p:cNvSpPr txBox="1">
              <a:spLocks noChangeArrowheads="1"/>
            </p:cNvSpPr>
            <p:nvPr/>
          </p:nvSpPr>
          <p:spPr bwMode="auto">
            <a:xfrm>
              <a:off x="1513856" y="3866842"/>
              <a:ext cx="131783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Naïve </a:t>
              </a: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Bayes</a:t>
              </a:r>
            </a:p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(NB</a:t>
              </a:r>
              <a:r>
                <a:rPr lang="en-US" sz="1100" kern="0" dirty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)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7" name="TextBox 815154"/>
            <p:cNvSpPr txBox="1">
              <a:spLocks noChangeArrowheads="1"/>
            </p:cNvSpPr>
            <p:nvPr/>
          </p:nvSpPr>
          <p:spPr bwMode="auto">
            <a:xfrm>
              <a:off x="1514900" y="4428254"/>
              <a:ext cx="131572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Multi Naïve Bayes</a:t>
              </a:r>
            </a:p>
            <a:p>
              <a:pPr lvl="0"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(MNB</a:t>
              </a:r>
              <a:r>
                <a:rPr lang="en-US" sz="1100" kern="0" dirty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)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8" name="TextBox 815154"/>
            <p:cNvSpPr txBox="1">
              <a:spLocks noChangeArrowheads="1"/>
            </p:cNvSpPr>
            <p:nvPr/>
          </p:nvSpPr>
          <p:spPr bwMode="auto">
            <a:xfrm>
              <a:off x="4815855" y="471348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Tweet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(Technology Release)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59" name="TextBox 815154"/>
            <p:cNvSpPr txBox="1">
              <a:spLocks noChangeArrowheads="1"/>
            </p:cNvSpPr>
            <p:nvPr/>
          </p:nvSpPr>
          <p:spPr bwMode="auto">
            <a:xfrm>
              <a:off x="1338810" y="1407329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Document Level Sentiment Analysis</a:t>
              </a:r>
            </a:p>
          </p:txBody>
        </p:sp>
        <p:sp>
          <p:nvSpPr>
            <p:cNvPr id="260" name="TextBox 815154"/>
            <p:cNvSpPr txBox="1">
              <a:spLocks noChangeArrowheads="1"/>
            </p:cNvSpPr>
            <p:nvPr/>
          </p:nvSpPr>
          <p:spPr bwMode="auto">
            <a:xfrm>
              <a:off x="3051585" y="1407328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Sentence Level Sentiment Analysis</a:t>
              </a:r>
            </a:p>
          </p:txBody>
        </p:sp>
        <p:sp>
          <p:nvSpPr>
            <p:cNvPr id="261" name="TextBox 815154"/>
            <p:cNvSpPr txBox="1">
              <a:spLocks noChangeArrowheads="1"/>
            </p:cNvSpPr>
            <p:nvPr/>
          </p:nvSpPr>
          <p:spPr bwMode="auto">
            <a:xfrm>
              <a:off x="4822376" y="1407328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Aspect Based Sentiment Analysis</a:t>
              </a:r>
            </a:p>
          </p:txBody>
        </p:sp>
        <p:sp>
          <p:nvSpPr>
            <p:cNvPr id="262" name="TextBox 815154"/>
            <p:cNvSpPr txBox="1">
              <a:spLocks noChangeArrowheads="1"/>
            </p:cNvSpPr>
            <p:nvPr/>
          </p:nvSpPr>
          <p:spPr bwMode="auto">
            <a:xfrm>
              <a:off x="6569709" y="1399585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Comparative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Sentiment Analysis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63" name="TextBox 815154"/>
            <p:cNvSpPr txBox="1">
              <a:spLocks noChangeArrowheads="1"/>
            </p:cNvSpPr>
            <p:nvPr/>
          </p:nvSpPr>
          <p:spPr bwMode="auto">
            <a:xfrm>
              <a:off x="8379635" y="1391039"/>
              <a:ext cx="163056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Sentiment Lexicon Acquisition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79" name="TextBox 815154"/>
            <p:cNvSpPr txBox="1">
              <a:spLocks noChangeArrowheads="1"/>
            </p:cNvSpPr>
            <p:nvPr/>
          </p:nvSpPr>
          <p:spPr bwMode="auto">
            <a:xfrm>
              <a:off x="3326468" y="2112158"/>
              <a:ext cx="114465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Bootstrapping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Approach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80" name="TextBox 815154"/>
            <p:cNvSpPr txBox="1">
              <a:spLocks noChangeArrowheads="1"/>
            </p:cNvSpPr>
            <p:nvPr/>
          </p:nvSpPr>
          <p:spPr bwMode="auto">
            <a:xfrm>
              <a:off x="3305271" y="3267704"/>
              <a:ext cx="114465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Minimum Cuts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Approach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281" name="TextBox 815154"/>
            <p:cNvSpPr txBox="1">
              <a:spLocks noChangeArrowheads="1"/>
            </p:cNvSpPr>
            <p:nvPr/>
          </p:nvSpPr>
          <p:spPr bwMode="auto">
            <a:xfrm>
              <a:off x="3326468" y="2693803"/>
              <a:ext cx="1144657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XYZ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kern="0" dirty="0" smtClean="0">
                  <a:solidFill>
                    <a:srgbClr val="000000"/>
                  </a:solidFill>
                  <a:latin typeface="Arial" charset="0"/>
                  <a:ea typeface="MS PGothic" pitchFamily="34" charset="-128"/>
                </a:rPr>
                <a:t>Approach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</a:endParaRPr>
            </a:p>
          </p:txBody>
        </p:sp>
      </p:grpSp>
      <p:sp>
        <p:nvSpPr>
          <p:cNvPr id="86" name="Title 1"/>
          <p:cNvSpPr>
            <a:spLocks noGrp="1"/>
          </p:cNvSpPr>
          <p:nvPr>
            <p:ph type="title"/>
          </p:nvPr>
        </p:nvSpPr>
        <p:spPr>
          <a:xfrm>
            <a:off x="838200" y="35107"/>
            <a:ext cx="10515600" cy="1325563"/>
          </a:xfrm>
        </p:spPr>
        <p:txBody>
          <a:bodyPr/>
          <a:lstStyle/>
          <a:p>
            <a:r>
              <a:rPr lang="en-US" dirty="0" smtClean="0"/>
              <a:t>Research Design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9" name="Content Placeholder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2892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149247" y="3149244"/>
            <a:ext cx="6834195" cy="535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Planning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7607" r="10153" b="8501"/>
          <a:stretch/>
        </p:blipFill>
        <p:spPr>
          <a:xfrm>
            <a:off x="535700" y="14214"/>
            <a:ext cx="11656300" cy="6843786"/>
          </a:xfrm>
        </p:spPr>
      </p:pic>
    </p:spTree>
    <p:extLst>
      <p:ext uri="{BB962C8B-B14F-4D97-AF65-F5344CB8AC3E}">
        <p14:creationId xmlns:p14="http://schemas.microsoft.com/office/powerpoint/2010/main" val="235412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149247" y="3149244"/>
            <a:ext cx="6834195" cy="535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Supervisor Meetings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1752" t="7746" r="5280" b="7046"/>
          <a:stretch/>
        </p:blipFill>
        <p:spPr>
          <a:xfrm>
            <a:off x="535700" y="0"/>
            <a:ext cx="11656299" cy="68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7" y="68022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End of Presentation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210530" y="5502861"/>
            <a:ext cx="1770934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Thanks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468154" y="2005784"/>
            <a:ext cx="3255687" cy="3143732"/>
            <a:chOff x="3725778" y="1755438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725778" y="1755438"/>
              <a:ext cx="4740442" cy="461669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484" y="3304859"/>
              <a:ext cx="1155033" cy="1517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09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Research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320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4" descr="Uhrzeit Kopie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4473575"/>
            <a:ext cx="1476375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AutoShape 55"/>
          <p:cNvSpPr>
            <a:spLocks noChangeArrowheads="1"/>
          </p:cNvSpPr>
          <p:nvPr/>
        </p:nvSpPr>
        <p:spPr bwMode="gray">
          <a:xfrm>
            <a:off x="481013" y="4887913"/>
            <a:ext cx="8353425" cy="633412"/>
          </a:xfrm>
          <a:prstGeom prst="rightArrow">
            <a:avLst>
              <a:gd name="adj1" fmla="val 55389"/>
              <a:gd name="adj2" fmla="val 61117"/>
            </a:avLst>
          </a:prstGeom>
          <a:gradFill rotWithShape="0">
            <a:gsLst>
              <a:gs pos="0">
                <a:srgbClr val="EEECE1"/>
              </a:gs>
              <a:gs pos="100000">
                <a:srgbClr val="D0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57"/>
          <p:cNvSpPr>
            <a:spLocks noChangeArrowheads="1"/>
          </p:cNvSpPr>
          <p:nvPr/>
        </p:nvSpPr>
        <p:spPr bwMode="gray">
          <a:xfrm>
            <a:off x="36513" y="3387725"/>
            <a:ext cx="1296987" cy="360363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Project kicked off with meeting</a:t>
            </a:r>
          </a:p>
        </p:txBody>
      </p:sp>
      <p:graphicFrame>
        <p:nvGraphicFramePr>
          <p:cNvPr id="29" name="Group 54"/>
          <p:cNvGraphicFramePr>
            <a:graphicFrameLocks noGrp="1"/>
          </p:cNvGraphicFramePr>
          <p:nvPr/>
        </p:nvGraphicFramePr>
        <p:xfrm>
          <a:off x="501650" y="5087938"/>
          <a:ext cx="7788275" cy="274637"/>
        </p:xfrm>
        <a:graphic>
          <a:graphicData uri="http://schemas.openxmlformats.org/drawingml/2006/table">
            <a:tbl>
              <a:tblPr/>
              <a:tblGrid>
                <a:gridCol w="755650"/>
                <a:gridCol w="1065213"/>
                <a:gridCol w="1052512"/>
                <a:gridCol w="1081088"/>
                <a:gridCol w="990600"/>
                <a:gridCol w="990600"/>
                <a:gridCol w="990600"/>
                <a:gridCol w="862012"/>
              </a:tblGrid>
              <a:tr h="27463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Jan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Mar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July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Aug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Dec 2008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Jan 2009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Feb 2009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Book Antiqua" pitchFamily="18" charset="0"/>
                          <a:cs typeface="Arial" charset="0"/>
                        </a:rPr>
                        <a:t>Mar. 2009</a:t>
                      </a:r>
                    </a:p>
                  </a:txBody>
                  <a:tcPr marT="45773" marB="45773"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" name="Text Box 74"/>
          <p:cNvSpPr txBox="1">
            <a:spLocks noChangeArrowheads="1"/>
          </p:cNvSpPr>
          <p:nvPr/>
        </p:nvSpPr>
        <p:spPr bwMode="auto">
          <a:xfrm>
            <a:off x="309563" y="2898775"/>
            <a:ext cx="338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76"/>
          <p:cNvSpPr>
            <a:spLocks noChangeArrowheads="1"/>
          </p:cNvSpPr>
          <p:nvPr/>
        </p:nvSpPr>
        <p:spPr bwMode="gray">
          <a:xfrm>
            <a:off x="2133600" y="3294063"/>
            <a:ext cx="1296988" cy="38100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1 UAT Completed</a:t>
            </a:r>
          </a:p>
        </p:txBody>
      </p:sp>
      <p:sp>
        <p:nvSpPr>
          <p:cNvPr id="32" name="Rectangle 78"/>
          <p:cNvSpPr>
            <a:spLocks noChangeArrowheads="1"/>
          </p:cNvSpPr>
          <p:nvPr/>
        </p:nvSpPr>
        <p:spPr bwMode="gray">
          <a:xfrm>
            <a:off x="3238500" y="2844800"/>
            <a:ext cx="1296988" cy="22860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1 Go-live</a:t>
            </a:r>
          </a:p>
        </p:txBody>
      </p:sp>
      <p:sp>
        <p:nvSpPr>
          <p:cNvPr id="33" name="Rectangle 80"/>
          <p:cNvSpPr>
            <a:spLocks noChangeArrowheads="1"/>
          </p:cNvSpPr>
          <p:nvPr/>
        </p:nvSpPr>
        <p:spPr bwMode="gray">
          <a:xfrm>
            <a:off x="4953000" y="4024313"/>
            <a:ext cx="13493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2 UAT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80% completed</a:t>
            </a:r>
          </a:p>
        </p:txBody>
      </p:sp>
      <p:sp>
        <p:nvSpPr>
          <p:cNvPr id="34" name="Rectangle 82"/>
          <p:cNvSpPr>
            <a:spLocks noChangeArrowheads="1"/>
          </p:cNvSpPr>
          <p:nvPr/>
        </p:nvSpPr>
        <p:spPr bwMode="gray">
          <a:xfrm>
            <a:off x="5715000" y="2767013"/>
            <a:ext cx="1296988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2 Go-live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endParaRPr kumimoji="0" lang="en-GB" altLang="en-US" sz="1000" b="1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78% completed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84"/>
          <p:cNvSpPr>
            <a:spLocks noChangeArrowheads="1"/>
          </p:cNvSpPr>
          <p:nvPr/>
        </p:nvSpPr>
        <p:spPr bwMode="gray">
          <a:xfrm>
            <a:off x="6438900" y="3943350"/>
            <a:ext cx="1125538" cy="614363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3 UAT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40% completed</a:t>
            </a:r>
          </a:p>
        </p:txBody>
      </p:sp>
      <p:sp>
        <p:nvSpPr>
          <p:cNvPr id="36" name="Rectangle 85"/>
          <p:cNvSpPr>
            <a:spLocks noChangeArrowheads="1"/>
          </p:cNvSpPr>
          <p:nvPr/>
        </p:nvSpPr>
        <p:spPr bwMode="gray">
          <a:xfrm>
            <a:off x="7010400" y="2728913"/>
            <a:ext cx="1220788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marL="182563" indent="-1825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Wave 3 Go-live</a:t>
            </a: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endParaRPr kumimoji="0" lang="en-GB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marR="0" lvl="0" indent="-18256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Tx/>
              <a:buNone/>
              <a:tabLst/>
              <a:defRPr/>
            </a:pPr>
            <a:r>
              <a:rPr kumimoji="0" lang="en-GB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35% completed</a:t>
            </a:r>
          </a:p>
        </p:txBody>
      </p:sp>
      <p:sp>
        <p:nvSpPr>
          <p:cNvPr id="37" name="Rectangle 95"/>
          <p:cNvSpPr>
            <a:spLocks noChangeArrowheads="1"/>
          </p:cNvSpPr>
          <p:nvPr/>
        </p:nvSpPr>
        <p:spPr bwMode="gray">
          <a:xfrm>
            <a:off x="7920038" y="3332163"/>
            <a:ext cx="1030287" cy="268287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6000" rIns="90000" bIns="4680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80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en-GB" altLang="en-US" sz="1000" b="1" i="1" u="sng" strike="noStrike" kern="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Project closed</a:t>
            </a:r>
            <a:endParaRPr kumimoji="0" lang="en-US" altLang="en-US" sz="1000" b="1" i="1" u="sng" strike="noStrike" kern="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AutoShape 96"/>
          <p:cNvCxnSpPr>
            <a:cxnSpLocks noChangeShapeType="1"/>
          </p:cNvCxnSpPr>
          <p:nvPr/>
        </p:nvCxnSpPr>
        <p:spPr bwMode="gray">
          <a:xfrm rot="16200000">
            <a:off x="7730331" y="4169569"/>
            <a:ext cx="1379538" cy="323850"/>
          </a:xfrm>
          <a:prstGeom prst="bentConnector3">
            <a:avLst>
              <a:gd name="adj1" fmla="val 49944"/>
            </a:avLst>
          </a:prstGeom>
          <a:noFill/>
          <a:ln w="6350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 Box 107"/>
          <p:cNvSpPr txBox="1">
            <a:spLocks noChangeArrowheads="1"/>
          </p:cNvSpPr>
          <p:nvPr/>
        </p:nvSpPr>
        <p:spPr bwMode="auto">
          <a:xfrm>
            <a:off x="2471738" y="2755900"/>
            <a:ext cx="338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Box 107"/>
          <p:cNvSpPr txBox="1">
            <a:spLocks noChangeArrowheads="1"/>
          </p:cNvSpPr>
          <p:nvPr/>
        </p:nvSpPr>
        <p:spPr bwMode="auto">
          <a:xfrm>
            <a:off x="3582988" y="2614613"/>
            <a:ext cx="33813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kumimoji="0" lang="en-US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32"/>
          <p:cNvCxnSpPr>
            <a:cxnSpLocks noChangeShapeType="1"/>
            <a:stCxn id="31" idx="2"/>
          </p:cNvCxnSpPr>
          <p:nvPr/>
        </p:nvCxnSpPr>
        <p:spPr bwMode="auto">
          <a:xfrm rot="16200000" flipH="1">
            <a:off x="2116138" y="4340225"/>
            <a:ext cx="13398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Connector 33"/>
          <p:cNvCxnSpPr>
            <a:cxnSpLocks noChangeShapeType="1"/>
          </p:cNvCxnSpPr>
          <p:nvPr/>
        </p:nvCxnSpPr>
        <p:spPr bwMode="auto">
          <a:xfrm rot="16200000" flipH="1">
            <a:off x="96044" y="4379119"/>
            <a:ext cx="1339850" cy="793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34"/>
          <p:cNvCxnSpPr>
            <a:cxnSpLocks noChangeShapeType="1"/>
            <a:stCxn id="40" idx="2"/>
          </p:cNvCxnSpPr>
          <p:nvPr/>
        </p:nvCxnSpPr>
        <p:spPr bwMode="auto">
          <a:xfrm rot="5400000">
            <a:off x="2828926" y="4168775"/>
            <a:ext cx="18351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Connector 36"/>
          <p:cNvCxnSpPr>
            <a:cxnSpLocks noChangeShapeType="1"/>
          </p:cNvCxnSpPr>
          <p:nvPr/>
        </p:nvCxnSpPr>
        <p:spPr bwMode="auto">
          <a:xfrm rot="16200000" flipH="1">
            <a:off x="5364957" y="4785519"/>
            <a:ext cx="539750" cy="7937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Connector 40"/>
          <p:cNvCxnSpPr>
            <a:cxnSpLocks noChangeShapeType="1"/>
          </p:cNvCxnSpPr>
          <p:nvPr/>
        </p:nvCxnSpPr>
        <p:spPr bwMode="auto">
          <a:xfrm rot="5400000">
            <a:off x="5373688" y="4175125"/>
            <a:ext cx="18351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Connector 41"/>
          <p:cNvCxnSpPr>
            <a:cxnSpLocks noChangeShapeType="1"/>
          </p:cNvCxnSpPr>
          <p:nvPr/>
        </p:nvCxnSpPr>
        <p:spPr bwMode="auto">
          <a:xfrm rot="5400000">
            <a:off x="6430963" y="4137025"/>
            <a:ext cx="1835150" cy="952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Connector 42"/>
          <p:cNvCxnSpPr>
            <a:cxnSpLocks noChangeShapeType="1"/>
          </p:cNvCxnSpPr>
          <p:nvPr/>
        </p:nvCxnSpPr>
        <p:spPr bwMode="auto">
          <a:xfrm rot="16200000" flipH="1">
            <a:off x="6592094" y="4747419"/>
            <a:ext cx="539750" cy="793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9762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80000"/>
                <a:lumOff val="20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62219"/>
            <a:ext cx="12192000" cy="870571"/>
          </a:xfrm>
          <a:solidFill>
            <a:srgbClr val="759BB4"/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Dissertation Presentation for MSc. In Computing,</a:t>
            </a:r>
          </a:p>
          <a:p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 Software Systems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647545"/>
            <a:ext cx="6096000" cy="1200329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Supervisor: Peter Carew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Lecturer in Computing, 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Waterford Institute of Technology, Waterford, Co. Waterford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Ireland (Tel: 353-051-302628; e-mail: pcarew@wit.ie)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5663587"/>
            <a:ext cx="6096000" cy="1200329"/>
          </a:xfrm>
          <a:prstGeom prst="rect">
            <a:avLst/>
          </a:prstGeom>
          <a:noFill/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2"/>
                </a:solidFill>
              </a:rPr>
              <a:t>Author: Ali Akbar Jilani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Student, Department of Science and Computing,  </a:t>
            </a:r>
          </a:p>
          <a:p>
            <a:pPr algn="r"/>
            <a:r>
              <a:rPr lang="en-US" dirty="0" smtClean="0">
                <a:solidFill>
                  <a:schemeClr val="tx2"/>
                </a:solidFill>
              </a:rPr>
              <a:t>Waterford Institute of Technology, Waterford, Co. Waterford </a:t>
            </a:r>
          </a:p>
          <a:p>
            <a:pPr algn="r"/>
            <a:r>
              <a:rPr lang="en-US" dirty="0" smtClean="0">
                <a:solidFill>
                  <a:schemeClr val="tx2"/>
                </a:solidFill>
              </a:rPr>
              <a:t>Ireland (Tel: 353-085-212-6940; e-mail: 20078735@mail.wit.ie)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88" y="7824865"/>
            <a:ext cx="7000875" cy="40195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96000" y="8331679"/>
            <a:ext cx="6096000" cy="1695151"/>
          </a:xfrm>
          <a:prstGeom prst="roundRect">
            <a:avLst/>
          </a:prstGeom>
          <a:solidFill>
            <a:schemeClr val="accent2"/>
          </a:solidFill>
          <a:ln>
            <a:solidFill>
              <a:srgbClr val="EC8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8321212"/>
            <a:ext cx="6096000" cy="1716087"/>
          </a:xfrm>
          <a:prstGeom prst="roundRect">
            <a:avLst/>
          </a:prstGeom>
          <a:solidFill>
            <a:srgbClr val="B2BC00"/>
          </a:solidFill>
          <a:ln>
            <a:solidFill>
              <a:srgbClr val="B2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76035"/>
            <a:ext cx="12192000" cy="1403001"/>
          </a:xfrm>
          <a:prstGeom prst="rect">
            <a:avLst/>
          </a:prstGeom>
          <a:solidFill>
            <a:srgbClr val="3A5B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5099"/>
            <a:ext cx="12192000" cy="1077981"/>
          </a:xfrm>
        </p:spPr>
        <p:txBody>
          <a:bodyPr anchor="t">
            <a:no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n-lt"/>
              </a:rPr>
              <a:t>Text mining of social media feeds to perform sentiment analysis for technology release</a:t>
            </a:r>
            <a:endParaRPr lang="en-US" sz="4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337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ctangle 8746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04811" y="5207871"/>
            <a:ext cx="441883" cy="46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3" descr="j04316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58881" y="4551081"/>
            <a:ext cx="415794" cy="43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Rectangle 8746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28453" y="3437010"/>
            <a:ext cx="394597" cy="41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Rectangle 87462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24949" y="2648948"/>
            <a:ext cx="427208" cy="507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Rectangle 874621"/>
          <p:cNvPicPr>
            <a:picLocks noChangeAspect="1" noChangeArrowheads="1"/>
          </p:cNvPicPr>
          <p:nvPr/>
        </p:nvPicPr>
        <p:blipFill>
          <a:blip r:embed="rId6"/>
          <a:srcRect t="19511" r="6911" b="6911"/>
          <a:stretch>
            <a:fillRect/>
          </a:stretch>
        </p:blipFill>
        <p:spPr bwMode="auto">
          <a:xfrm>
            <a:off x="11549651" y="1936179"/>
            <a:ext cx="373399" cy="30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0" descr="Black-Head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524949" y="41330"/>
            <a:ext cx="541348" cy="736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4" descr="j043164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491556" y="870906"/>
            <a:ext cx="593526" cy="62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7" descr="j04316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874044" y="38547"/>
            <a:ext cx="684837" cy="71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2" descr="Green-Shirt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938670" y="870906"/>
            <a:ext cx="531564" cy="72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9" descr="Yellow-Shirt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0355949" y="900581"/>
            <a:ext cx="523411" cy="71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7" descr="Blue-Head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0279549" y="112995"/>
            <a:ext cx="538086" cy="743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487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7"/>
          <p:cNvSpPr txBox="1">
            <a:spLocks/>
          </p:cNvSpPr>
          <p:nvPr/>
        </p:nvSpPr>
        <p:spPr bwMode="auto">
          <a:xfrm>
            <a:off x="2500972" y="810190"/>
            <a:ext cx="1967571" cy="65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72AA"/>
                </a:solidFill>
                <a:latin typeface="Arial"/>
                <a:ea typeface="ＭＳ Ｐゴシック" pitchFamily="35" charset="-128"/>
                <a:cs typeface="Arial"/>
              </a:defRPr>
            </a:lvl1pPr>
            <a:lvl2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2pPr>
            <a:lvl3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3pPr>
            <a:lvl4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4pPr>
            <a:lvl5pPr algn="l" defTabSz="457200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9pPr>
          </a:lstStyle>
          <a:p>
            <a:r>
              <a:rPr lang="en-US" dirty="0" smtClean="0">
                <a:latin typeface="Arial" charset="0"/>
                <a:ea typeface="ＭＳ Ｐゴシック"/>
                <a:cs typeface="Arial" charset="0"/>
              </a:rPr>
              <a:t>Agenda</a:t>
            </a:r>
            <a:endParaRPr lang="en-US" dirty="0" smtClean="0">
              <a:latin typeface="Arial" charset="0"/>
              <a:ea typeface="ＭＳ Ｐゴシック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0022" y="2496234"/>
            <a:ext cx="7151688" cy="630237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Objective + RQs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20022" y="3278871"/>
            <a:ext cx="7151688" cy="630238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Preliminary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Literature Review &amp; Coverage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00972" y="4061509"/>
            <a:ext cx="7151688" cy="630237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Working Hypothesis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0972" y="4844146"/>
            <a:ext cx="7151688" cy="630238"/>
          </a:xfrm>
          <a:prstGeom prst="rect">
            <a:avLst/>
          </a:prstGeom>
          <a:gradFill flip="none" rotWithShape="1">
            <a:gsLst>
              <a:gs pos="0">
                <a:srgbClr val="9F9FA2">
                  <a:lumMod val="75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Research Design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50085" y="2496234"/>
            <a:ext cx="646112" cy="630237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0085" y="3278871"/>
            <a:ext cx="646112" cy="630238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50085" y="4061509"/>
            <a:ext cx="646112" cy="630237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50085" y="4844146"/>
            <a:ext cx="646112" cy="630238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15259" y="1700896"/>
            <a:ext cx="7151688" cy="630237"/>
          </a:xfrm>
          <a:prstGeom prst="rect">
            <a:avLst/>
          </a:prstGeom>
          <a:gradFill flip="none" rotWithShape="1">
            <a:gsLst>
              <a:gs pos="0">
                <a:srgbClr val="FFFFFF">
                  <a:lumMod val="50000"/>
                </a:srgbClr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9F9FA2"/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lvl="0"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solidFill>
                  <a:srgbClr val="000000"/>
                </a:solidFill>
                <a:latin typeface="Arial"/>
              </a:rPr>
              <a:t>Why Twitter + Importance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45322" y="1700896"/>
            <a:ext cx="646112" cy="630237"/>
          </a:xfrm>
          <a:prstGeom prst="rect">
            <a:avLst/>
          </a:prstGeom>
          <a:gradFill rotWithShape="1">
            <a:gsLst>
              <a:gs pos="0">
                <a:srgbClr val="9F9FA2">
                  <a:lumMod val="50000"/>
                </a:srgbClr>
              </a:gs>
              <a:gs pos="100000">
                <a:srgbClr val="9F9FA2">
                  <a:lumMod val="75000"/>
                </a:srgbClr>
              </a:gs>
              <a:gs pos="46000">
                <a:srgbClr val="9F9FA2">
                  <a:lumMod val="50000"/>
                </a:srgbClr>
              </a:gs>
              <a:gs pos="54000">
                <a:srgbClr val="9F9FA2">
                  <a:lumMod val="75000"/>
                </a:srgbClr>
              </a:gs>
            </a:gsLst>
            <a:path path="circle">
              <a:fillToRect l="50000" t="155000" r="50000" b="-55000"/>
            </a:path>
          </a:gradFill>
          <a:ln w="9525" cap="flat" cmpd="sng" algn="ctr">
            <a:solidFill>
              <a:srgbClr val="9F9FA2">
                <a:lumMod val="50000"/>
              </a:srgbClr>
            </a:solidFill>
            <a:prstDash val="solid"/>
          </a:ln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0" y="-4758"/>
            <a:ext cx="12192000" cy="325433"/>
            <a:chOff x="0" y="-4758"/>
            <a:chExt cx="12192000" cy="325433"/>
          </a:xfrm>
        </p:grpSpPr>
        <p:pic>
          <p:nvPicPr>
            <p:cNvPr id="15" name="Picture 6" descr="ppt template header-title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0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6" descr="ppt template header-title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48000" y="-4758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-4897" y="6532567"/>
            <a:ext cx="12192000" cy="325433"/>
            <a:chOff x="-4897" y="6503539"/>
            <a:chExt cx="12192000" cy="325433"/>
          </a:xfrm>
        </p:grpSpPr>
        <p:pic>
          <p:nvPicPr>
            <p:cNvPr id="22" name="Picture 6" descr="ppt template header-title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10800000">
              <a:off x="3043103" y="6503539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6" descr="ppt template header-title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 rot="10800000">
              <a:off x="-4897" y="6508297"/>
              <a:ext cx="9144000" cy="320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24516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 bwMode="auto">
          <a:xfrm>
            <a:off x="2184793" y="337169"/>
            <a:ext cx="80454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72AA"/>
                </a:solidFill>
                <a:latin typeface="Arial"/>
                <a:ea typeface="ＭＳ Ｐゴシック" pitchFamily="35" charset="-128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9pPr>
          </a:lstStyle>
          <a:p>
            <a:r>
              <a:rPr lang="en-US" smtClean="0">
                <a:latin typeface="Arial" charset="0"/>
                <a:ea typeface="ＭＳ Ｐゴシック"/>
                <a:cs typeface="Arial" charset="0"/>
              </a:rPr>
              <a:t>Content in Action</a:t>
            </a:r>
            <a:endParaRPr lang="en-US" dirty="0" smtClean="0">
              <a:latin typeface="Arial" charset="0"/>
              <a:ea typeface="ＭＳ Ｐゴシック"/>
              <a:cs typeface="Arial" charset="0"/>
            </a:endParaRPr>
          </a:p>
        </p:txBody>
      </p:sp>
      <p:sp>
        <p:nvSpPr>
          <p:cNvPr id="30" name="Footer Placeholder 15"/>
          <p:cNvSpPr txBox="1">
            <a:spLocks/>
          </p:cNvSpPr>
          <p:nvPr/>
        </p:nvSpPr>
        <p:spPr bwMode="auto">
          <a:xfrm>
            <a:off x="1857829" y="6333218"/>
            <a:ext cx="589438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/>
                <a:ea typeface="ＭＳ Ｐゴシック" charset="-128"/>
                <a:cs typeface="Arial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r>
              <a:rPr lang="en-US" smtClean="0">
                <a:latin typeface="Arial" charset="0"/>
                <a:ea typeface="ＭＳ Ｐゴシック"/>
                <a:cs typeface="Arial" charset="0"/>
              </a:rPr>
              <a:t>Copyright © 2010 Open Text Corporation. All rights reserved.</a:t>
            </a:r>
            <a:endParaRPr lang="en-US">
              <a:latin typeface="Arial" charset="0"/>
              <a:ea typeface="ＭＳ Ｐゴシック"/>
              <a:cs typeface="Arial" charset="0"/>
            </a:endParaRPr>
          </a:p>
        </p:txBody>
      </p:sp>
      <p:sp>
        <p:nvSpPr>
          <p:cNvPr id="31" name="Slide Number Placeholder 9"/>
          <p:cNvSpPr txBox="1">
            <a:spLocks/>
          </p:cNvSpPr>
          <p:nvPr/>
        </p:nvSpPr>
        <p:spPr bwMode="auto">
          <a:xfrm>
            <a:off x="8542792" y="6333218"/>
            <a:ext cx="245903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898989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fld id="{5AA4729F-90A7-42B6-8BBA-988CEB7F12FF}" type="slidenum">
              <a:rPr lang="en-US" smtClean="0">
                <a:latin typeface="Arial" charset="0"/>
                <a:ea typeface="ＭＳ Ｐゴシック"/>
                <a:cs typeface="Arial" charset="0"/>
              </a:rPr>
              <a:pPr/>
              <a:t>5</a:t>
            </a:fld>
            <a:endParaRPr lang="en-US" smtClean="0">
              <a:latin typeface="Arial" charset="0"/>
              <a:ea typeface="ＭＳ Ｐゴシック"/>
              <a:cs typeface="Arial" charset="0"/>
            </a:endParaRPr>
          </a:p>
        </p:txBody>
      </p:sp>
      <p:grpSp>
        <p:nvGrpSpPr>
          <p:cNvPr id="32" name="Group 2"/>
          <p:cNvGrpSpPr>
            <a:grpSpLocks/>
          </p:cNvGrpSpPr>
          <p:nvPr/>
        </p:nvGrpSpPr>
        <p:grpSpPr bwMode="auto">
          <a:xfrm rot="10800000">
            <a:off x="4448629" y="902381"/>
            <a:ext cx="1182688" cy="1060450"/>
            <a:chOff x="4126" y="951"/>
            <a:chExt cx="745" cy="668"/>
          </a:xfrm>
        </p:grpSpPr>
        <p:sp>
          <p:nvSpPr>
            <p:cNvPr id="33" name="Line 3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34" name="Line 4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  <p:pic>
        <p:nvPicPr>
          <p:cNvPr id="35" name="Picture 6" descr="Peo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5529" y="696006"/>
            <a:ext cx="2570163" cy="250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7" descr="Proces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5391" y="2940731"/>
            <a:ext cx="10048876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8" descr="cont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2154" y="4293281"/>
            <a:ext cx="641985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9" descr="shared-doc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78729" y="1354818"/>
            <a:ext cx="8001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2078492" y="1610406"/>
            <a:ext cx="1136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72AA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726"/>
                </a:solidFill>
                <a:effectLst/>
                <a:uLnTx/>
                <a:uFillTx/>
                <a:latin typeface="Arial" charset="0"/>
                <a:ea typeface="ＭＳ Ｐゴシック"/>
              </a:rPr>
              <a:t>People</a:t>
            </a:r>
          </a:p>
        </p:txBody>
      </p: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2035629" y="3301093"/>
            <a:ext cx="1312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72AA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C726"/>
                </a:solidFill>
                <a:effectLst/>
                <a:uLnTx/>
                <a:uFillTx/>
                <a:latin typeface="Arial" charset="0"/>
                <a:ea typeface="ＭＳ Ｐゴシック"/>
              </a:rPr>
              <a:t>Process</a:t>
            </a:r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2032454" y="5121956"/>
            <a:ext cx="1312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rgbClr val="0072AA">
                <a:gamma/>
                <a:shade val="60000"/>
                <a:invGamma/>
              </a:srgbClr>
            </a:prstShdw>
          </a:effectLst>
        </p:spPr>
        <p:txBody>
          <a:bodyPr>
            <a:spAutoFit/>
          </a:bodyPr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C726"/>
                </a:solidFill>
                <a:effectLst/>
                <a:uLnTx/>
                <a:uFillTx/>
                <a:latin typeface="Arial" charset="0"/>
                <a:ea typeface="ＭＳ Ｐゴシック"/>
              </a:rPr>
              <a:t>Content</a:t>
            </a:r>
          </a:p>
        </p:txBody>
      </p:sp>
      <p:sp>
        <p:nvSpPr>
          <p:cNvPr id="42" name="Line 13"/>
          <p:cNvSpPr>
            <a:spLocks noChangeShapeType="1"/>
          </p:cNvSpPr>
          <p:nvPr/>
        </p:nvSpPr>
        <p:spPr bwMode="auto">
          <a:xfrm>
            <a:off x="6296479" y="2672443"/>
            <a:ext cx="0" cy="2890838"/>
          </a:xfrm>
          <a:prstGeom prst="line">
            <a:avLst/>
          </a:prstGeom>
          <a:noFill/>
          <a:ln w="9525">
            <a:solidFill>
              <a:srgbClr val="9F9FA2"/>
            </a:solidFill>
            <a:round/>
            <a:headEnd type="stealth" w="lg" len="med"/>
            <a:tailEnd type="stealth" w="lg" len="med"/>
          </a:ln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sp>
        <p:nvSpPr>
          <p:cNvPr id="43" name="Line 14"/>
          <p:cNvSpPr>
            <a:spLocks noChangeShapeType="1"/>
          </p:cNvSpPr>
          <p:nvPr/>
        </p:nvSpPr>
        <p:spPr bwMode="auto">
          <a:xfrm>
            <a:off x="6985454" y="4037693"/>
            <a:ext cx="0" cy="1682750"/>
          </a:xfrm>
          <a:prstGeom prst="line">
            <a:avLst/>
          </a:prstGeom>
          <a:noFill/>
          <a:ln w="9525">
            <a:solidFill>
              <a:srgbClr val="9F9FA2"/>
            </a:solidFill>
            <a:round/>
            <a:headEnd type="stealth" w="lg" len="med"/>
            <a:tailEnd type="stealth" w="lg" len="med"/>
          </a:ln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grpSp>
        <p:nvGrpSpPr>
          <p:cNvPr id="44" name="Group 15"/>
          <p:cNvGrpSpPr>
            <a:grpSpLocks/>
          </p:cNvGrpSpPr>
          <p:nvPr/>
        </p:nvGrpSpPr>
        <p:grpSpPr bwMode="auto">
          <a:xfrm>
            <a:off x="6991804" y="1969181"/>
            <a:ext cx="1182688" cy="1060450"/>
            <a:chOff x="4126" y="951"/>
            <a:chExt cx="745" cy="668"/>
          </a:xfrm>
        </p:grpSpPr>
        <p:sp>
          <p:nvSpPr>
            <p:cNvPr id="45" name="Line 16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46" name="Line 17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  <p:grpSp>
        <p:nvGrpSpPr>
          <p:cNvPr id="47" name="Group 18"/>
          <p:cNvGrpSpPr>
            <a:grpSpLocks/>
          </p:cNvGrpSpPr>
          <p:nvPr/>
        </p:nvGrpSpPr>
        <p:grpSpPr bwMode="auto">
          <a:xfrm rot="-2002567">
            <a:off x="4077154" y="3886881"/>
            <a:ext cx="1477963" cy="1049337"/>
            <a:chOff x="4126" y="951"/>
            <a:chExt cx="745" cy="668"/>
          </a:xfrm>
        </p:grpSpPr>
        <p:sp>
          <p:nvSpPr>
            <p:cNvPr id="48" name="Line 19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49" name="Line 20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  <p:grpSp>
        <p:nvGrpSpPr>
          <p:cNvPr id="50" name="Group 21"/>
          <p:cNvGrpSpPr>
            <a:grpSpLocks/>
          </p:cNvGrpSpPr>
          <p:nvPr/>
        </p:nvGrpSpPr>
        <p:grpSpPr bwMode="auto">
          <a:xfrm rot="2002567" flipH="1">
            <a:off x="7745867" y="3959906"/>
            <a:ext cx="1477962" cy="1049337"/>
            <a:chOff x="4126" y="951"/>
            <a:chExt cx="745" cy="668"/>
          </a:xfrm>
        </p:grpSpPr>
        <p:sp>
          <p:nvSpPr>
            <p:cNvPr id="51" name="Line 22"/>
            <p:cNvSpPr>
              <a:spLocks noChangeShapeType="1"/>
            </p:cNvSpPr>
            <p:nvPr/>
          </p:nvSpPr>
          <p:spPr bwMode="auto">
            <a:xfrm rot="10800000" flipV="1">
              <a:off x="4870" y="951"/>
              <a:ext cx="0" cy="668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52" name="Line 23"/>
            <p:cNvSpPr>
              <a:spLocks noChangeShapeType="1"/>
            </p:cNvSpPr>
            <p:nvPr/>
          </p:nvSpPr>
          <p:spPr bwMode="auto">
            <a:xfrm rot="10800000">
              <a:off x="4126" y="951"/>
              <a:ext cx="745" cy="0"/>
            </a:xfrm>
            <a:prstGeom prst="line">
              <a:avLst/>
            </a:prstGeom>
            <a:noFill/>
            <a:ln w="9525">
              <a:solidFill>
                <a:srgbClr val="9F9FA2"/>
              </a:solidFill>
              <a:round/>
              <a:headEnd/>
              <a:tailEnd type="stealth" w="lg" len="med"/>
            </a:ln>
          </p:spPr>
          <p:txBody>
            <a:bodyPr/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</p:grpSp>
      <p:pic>
        <p:nvPicPr>
          <p:cNvPr id="53" name="Picture 8" descr="cont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98017" y="0"/>
            <a:ext cx="641985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437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536700" y="843417"/>
            <a:ext cx="2076450" cy="3841750"/>
            <a:chOff x="136" y="705"/>
            <a:chExt cx="1308" cy="2420"/>
          </a:xfrm>
        </p:grpSpPr>
        <p:pic>
          <p:nvPicPr>
            <p:cNvPr id="5" name="Picture 5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6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781" y="1444"/>
              <a:ext cx="0" cy="1315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644" y="1660"/>
              <a:ext cx="131" cy="1092"/>
              <a:chOff x="644" y="1660"/>
              <a:chExt cx="131" cy="1092"/>
            </a:xfrm>
          </p:grpSpPr>
          <p:sp>
            <p:nvSpPr>
              <p:cNvPr id="36" name="Line 8"/>
              <p:cNvSpPr>
                <a:spLocks noChangeShapeType="1"/>
              </p:cNvSpPr>
              <p:nvPr/>
            </p:nvSpPr>
            <p:spPr bwMode="auto">
              <a:xfrm>
                <a:off x="644" y="1660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7" name="Line 9"/>
              <p:cNvSpPr>
                <a:spLocks noChangeShapeType="1"/>
              </p:cNvSpPr>
              <p:nvPr/>
            </p:nvSpPr>
            <p:spPr bwMode="auto">
              <a:xfrm>
                <a:off x="644" y="2216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8" name="Line 10"/>
              <p:cNvSpPr>
                <a:spLocks noChangeShapeType="1"/>
              </p:cNvSpPr>
              <p:nvPr/>
            </p:nvSpPr>
            <p:spPr bwMode="auto">
              <a:xfrm>
                <a:off x="644" y="275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8" name="Group 11"/>
            <p:cNvGrpSpPr>
              <a:grpSpLocks/>
            </p:cNvGrpSpPr>
            <p:nvPr/>
          </p:nvGrpSpPr>
          <p:grpSpPr bwMode="auto">
            <a:xfrm>
              <a:off x="784" y="1660"/>
              <a:ext cx="131" cy="1092"/>
              <a:chOff x="784" y="1660"/>
              <a:chExt cx="131" cy="1092"/>
            </a:xfrm>
          </p:grpSpPr>
          <p:sp>
            <p:nvSpPr>
              <p:cNvPr id="33" name="Line 12"/>
              <p:cNvSpPr>
                <a:spLocks noChangeShapeType="1"/>
              </p:cNvSpPr>
              <p:nvPr/>
            </p:nvSpPr>
            <p:spPr bwMode="auto">
              <a:xfrm>
                <a:off x="784" y="1660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4" name="Line 13"/>
              <p:cNvSpPr>
                <a:spLocks noChangeShapeType="1"/>
              </p:cNvSpPr>
              <p:nvPr/>
            </p:nvSpPr>
            <p:spPr bwMode="auto">
              <a:xfrm>
                <a:off x="784" y="2216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5" name="Line 14"/>
              <p:cNvSpPr>
                <a:spLocks noChangeShapeType="1"/>
              </p:cNvSpPr>
              <p:nvPr/>
            </p:nvSpPr>
            <p:spPr bwMode="auto">
              <a:xfrm>
                <a:off x="784" y="275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9" name="Group 15"/>
            <p:cNvGrpSpPr>
              <a:grpSpLocks/>
            </p:cNvGrpSpPr>
            <p:nvPr/>
          </p:nvGrpSpPr>
          <p:grpSpPr bwMode="auto">
            <a:xfrm>
              <a:off x="480" y="983"/>
              <a:ext cx="612" cy="478"/>
              <a:chOff x="480" y="983"/>
              <a:chExt cx="612" cy="478"/>
            </a:xfrm>
          </p:grpSpPr>
          <p:pic>
            <p:nvPicPr>
              <p:cNvPr id="31" name="Picture 16" descr="icon-user_created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65" y="983"/>
                <a:ext cx="450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Text Box 17"/>
              <p:cNvSpPr txBox="1">
                <a:spLocks noChangeArrowheads="1"/>
              </p:cNvSpPr>
              <p:nvPr/>
            </p:nvSpPr>
            <p:spPr bwMode="auto">
              <a:xfrm>
                <a:off x="480" y="1307"/>
                <a:ext cx="612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User Created</a:t>
                </a:r>
              </a:p>
            </p:txBody>
          </p:sp>
        </p:grpSp>
        <p:grpSp>
          <p:nvGrpSpPr>
            <p:cNvPr id="10" name="Group 18"/>
            <p:cNvGrpSpPr>
              <a:grpSpLocks/>
            </p:cNvGrpSpPr>
            <p:nvPr/>
          </p:nvGrpSpPr>
          <p:grpSpPr bwMode="auto">
            <a:xfrm>
              <a:off x="201" y="1505"/>
              <a:ext cx="456" cy="474"/>
              <a:chOff x="201" y="1505"/>
              <a:chExt cx="456" cy="474"/>
            </a:xfrm>
          </p:grpSpPr>
          <p:pic>
            <p:nvPicPr>
              <p:cNvPr id="29" name="Picture 19" descr="icon-paper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01" y="1505"/>
                <a:ext cx="45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270" y="1825"/>
                <a:ext cx="337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Paper</a:t>
                </a:r>
              </a:p>
            </p:txBody>
          </p:sp>
        </p:grpSp>
        <p:grpSp>
          <p:nvGrpSpPr>
            <p:cNvPr id="11" name="Group 21"/>
            <p:cNvGrpSpPr>
              <a:grpSpLocks/>
            </p:cNvGrpSpPr>
            <p:nvPr/>
          </p:nvGrpSpPr>
          <p:grpSpPr bwMode="auto">
            <a:xfrm>
              <a:off x="179" y="2070"/>
              <a:ext cx="490" cy="464"/>
              <a:chOff x="179" y="2070"/>
              <a:chExt cx="490" cy="464"/>
            </a:xfrm>
          </p:grpSpPr>
          <p:pic>
            <p:nvPicPr>
              <p:cNvPr id="27" name="Picture 22" descr="icon-graphics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179" y="2070"/>
                <a:ext cx="480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Text Box 23"/>
              <p:cNvSpPr txBox="1">
                <a:spLocks noChangeArrowheads="1"/>
              </p:cNvSpPr>
              <p:nvPr/>
            </p:nvSpPr>
            <p:spPr bwMode="auto">
              <a:xfrm>
                <a:off x="208" y="2380"/>
                <a:ext cx="46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Graphics</a:t>
                </a:r>
              </a:p>
            </p:txBody>
          </p:sp>
        </p:grpSp>
        <p:grpSp>
          <p:nvGrpSpPr>
            <p:cNvPr id="12" name="Group 24"/>
            <p:cNvGrpSpPr>
              <a:grpSpLocks/>
            </p:cNvGrpSpPr>
            <p:nvPr/>
          </p:nvGrpSpPr>
          <p:grpSpPr bwMode="auto">
            <a:xfrm>
              <a:off x="217" y="2615"/>
              <a:ext cx="444" cy="462"/>
              <a:chOff x="217" y="2615"/>
              <a:chExt cx="444" cy="462"/>
            </a:xfrm>
          </p:grpSpPr>
          <p:pic>
            <p:nvPicPr>
              <p:cNvPr id="25" name="Picture 25" descr="icon-audio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17" y="2615"/>
                <a:ext cx="444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" name="Text Box 26"/>
              <p:cNvSpPr txBox="1">
                <a:spLocks noChangeArrowheads="1"/>
              </p:cNvSpPr>
              <p:nvPr/>
            </p:nvSpPr>
            <p:spPr bwMode="auto">
              <a:xfrm>
                <a:off x="269" y="2923"/>
                <a:ext cx="34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Audio</a:t>
                </a:r>
              </a:p>
            </p:txBody>
          </p:sp>
        </p:grpSp>
        <p:grpSp>
          <p:nvGrpSpPr>
            <p:cNvPr id="13" name="Group 27"/>
            <p:cNvGrpSpPr>
              <a:grpSpLocks/>
            </p:cNvGrpSpPr>
            <p:nvPr/>
          </p:nvGrpSpPr>
          <p:grpSpPr bwMode="auto">
            <a:xfrm>
              <a:off x="927" y="1516"/>
              <a:ext cx="420" cy="463"/>
              <a:chOff x="927" y="1516"/>
              <a:chExt cx="420" cy="463"/>
            </a:xfrm>
          </p:grpSpPr>
          <p:pic>
            <p:nvPicPr>
              <p:cNvPr id="23" name="Picture 28" descr="icon-email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927" y="1516"/>
                <a:ext cx="420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" name="Text Box 29"/>
              <p:cNvSpPr txBox="1">
                <a:spLocks noChangeArrowheads="1"/>
              </p:cNvSpPr>
              <p:nvPr/>
            </p:nvSpPr>
            <p:spPr bwMode="auto">
              <a:xfrm>
                <a:off x="931" y="1825"/>
                <a:ext cx="35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E-Mail</a:t>
                </a:r>
              </a:p>
            </p:txBody>
          </p:sp>
        </p:grpSp>
        <p:grpSp>
          <p:nvGrpSpPr>
            <p:cNvPr id="14" name="Group 30"/>
            <p:cNvGrpSpPr>
              <a:grpSpLocks/>
            </p:cNvGrpSpPr>
            <p:nvPr/>
          </p:nvGrpSpPr>
          <p:grpSpPr bwMode="auto">
            <a:xfrm>
              <a:off x="898" y="2063"/>
              <a:ext cx="462" cy="471"/>
              <a:chOff x="898" y="2063"/>
              <a:chExt cx="462" cy="471"/>
            </a:xfrm>
          </p:grpSpPr>
          <p:pic>
            <p:nvPicPr>
              <p:cNvPr id="21" name="Picture 31" descr="icon-reports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904" y="2063"/>
                <a:ext cx="456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Text Box 32"/>
              <p:cNvSpPr txBox="1">
                <a:spLocks noChangeArrowheads="1"/>
              </p:cNvSpPr>
              <p:nvPr/>
            </p:nvSpPr>
            <p:spPr bwMode="auto">
              <a:xfrm>
                <a:off x="898" y="2380"/>
                <a:ext cx="41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Reports</a:t>
                </a:r>
              </a:p>
            </p:txBody>
          </p:sp>
        </p:grpSp>
        <p:grpSp>
          <p:nvGrpSpPr>
            <p:cNvPr id="15" name="Group 33"/>
            <p:cNvGrpSpPr>
              <a:grpSpLocks/>
            </p:cNvGrpSpPr>
            <p:nvPr/>
          </p:nvGrpSpPr>
          <p:grpSpPr bwMode="auto">
            <a:xfrm>
              <a:off x="817" y="2601"/>
              <a:ext cx="510" cy="476"/>
              <a:chOff x="817" y="2601"/>
              <a:chExt cx="510" cy="476"/>
            </a:xfrm>
          </p:grpSpPr>
          <p:pic>
            <p:nvPicPr>
              <p:cNvPr id="19" name="Picture 34" descr="icon-video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817" y="2601"/>
                <a:ext cx="510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 Box 35"/>
              <p:cNvSpPr txBox="1">
                <a:spLocks noChangeArrowheads="1"/>
              </p:cNvSpPr>
              <p:nvPr/>
            </p:nvSpPr>
            <p:spPr bwMode="auto">
              <a:xfrm>
                <a:off x="943" y="2923"/>
                <a:ext cx="33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Video</a:t>
                </a:r>
              </a:p>
            </p:txBody>
          </p:sp>
        </p:grpSp>
        <p:grpSp>
          <p:nvGrpSpPr>
            <p:cNvPr id="16" name="Group 36"/>
            <p:cNvGrpSpPr>
              <a:grpSpLocks/>
            </p:cNvGrpSpPr>
            <p:nvPr/>
          </p:nvGrpSpPr>
          <p:grpSpPr bwMode="auto">
            <a:xfrm>
              <a:off x="136" y="705"/>
              <a:ext cx="1308" cy="240"/>
              <a:chOff x="136" y="705"/>
              <a:chExt cx="1308" cy="240"/>
            </a:xfrm>
          </p:grpSpPr>
          <p:pic>
            <p:nvPicPr>
              <p:cNvPr id="17" name="Picture 37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36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 Box 38"/>
              <p:cNvSpPr txBox="1">
                <a:spLocks noChangeArrowheads="1"/>
              </p:cNvSpPr>
              <p:nvPr/>
            </p:nvSpPr>
            <p:spPr bwMode="auto">
              <a:xfrm>
                <a:off x="344" y="728"/>
                <a:ext cx="898" cy="17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Create &amp; Capture</a:t>
                </a:r>
              </a:p>
            </p:txBody>
          </p:sp>
        </p:grpSp>
      </p:grpSp>
      <p:grpSp>
        <p:nvGrpSpPr>
          <p:cNvPr id="39" name="Group 39"/>
          <p:cNvGrpSpPr>
            <a:grpSpLocks/>
          </p:cNvGrpSpPr>
          <p:nvPr/>
        </p:nvGrpSpPr>
        <p:grpSpPr bwMode="auto">
          <a:xfrm>
            <a:off x="3392488" y="843417"/>
            <a:ext cx="2433637" cy="3841750"/>
            <a:chOff x="1305" y="705"/>
            <a:chExt cx="1533" cy="2420"/>
          </a:xfrm>
        </p:grpSpPr>
        <p:pic>
          <p:nvPicPr>
            <p:cNvPr id="40" name="Picture 40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30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41" descr="arrow-gold-1way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305" y="1790"/>
              <a:ext cx="390" cy="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2" name="Group 42"/>
            <p:cNvGrpSpPr>
              <a:grpSpLocks/>
            </p:cNvGrpSpPr>
            <p:nvPr/>
          </p:nvGrpSpPr>
          <p:grpSpPr bwMode="auto">
            <a:xfrm>
              <a:off x="1812" y="1464"/>
              <a:ext cx="131" cy="1103"/>
              <a:chOff x="1812" y="1464"/>
              <a:chExt cx="131" cy="1103"/>
            </a:xfrm>
          </p:grpSpPr>
          <p:sp>
            <p:nvSpPr>
              <p:cNvPr id="66" name="Line 43"/>
              <p:cNvSpPr>
                <a:spLocks noChangeShapeType="1"/>
              </p:cNvSpPr>
              <p:nvPr/>
            </p:nvSpPr>
            <p:spPr bwMode="auto">
              <a:xfrm rot="10800000" flipV="1">
                <a:off x="1813" y="1464"/>
                <a:ext cx="0" cy="1103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7" name="Line 44"/>
              <p:cNvSpPr>
                <a:spLocks noChangeShapeType="1"/>
              </p:cNvSpPr>
              <p:nvPr/>
            </p:nvSpPr>
            <p:spPr bwMode="auto">
              <a:xfrm>
                <a:off x="1812" y="199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43" name="Group 45"/>
            <p:cNvGrpSpPr>
              <a:grpSpLocks/>
            </p:cNvGrpSpPr>
            <p:nvPr/>
          </p:nvGrpSpPr>
          <p:grpSpPr bwMode="auto">
            <a:xfrm>
              <a:off x="2380" y="1456"/>
              <a:ext cx="133" cy="1103"/>
              <a:chOff x="2380" y="1456"/>
              <a:chExt cx="133" cy="1103"/>
            </a:xfrm>
          </p:grpSpPr>
          <p:sp>
            <p:nvSpPr>
              <p:cNvPr id="64" name="Line 46"/>
              <p:cNvSpPr>
                <a:spLocks noChangeShapeType="1"/>
              </p:cNvSpPr>
              <p:nvPr/>
            </p:nvSpPr>
            <p:spPr bwMode="auto">
              <a:xfrm flipV="1">
                <a:off x="2513" y="1456"/>
                <a:ext cx="0" cy="1103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5" name="Line 47"/>
              <p:cNvSpPr>
                <a:spLocks noChangeShapeType="1"/>
              </p:cNvSpPr>
              <p:nvPr/>
            </p:nvSpPr>
            <p:spPr bwMode="auto">
              <a:xfrm>
                <a:off x="2380" y="1992"/>
                <a:ext cx="13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 type="stealth" w="med" len="med"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sp>
          <p:nvSpPr>
            <p:cNvPr id="44" name="Line 48"/>
            <p:cNvSpPr>
              <a:spLocks noChangeShapeType="1"/>
            </p:cNvSpPr>
            <p:nvPr/>
          </p:nvSpPr>
          <p:spPr bwMode="auto">
            <a:xfrm>
              <a:off x="2000" y="1172"/>
              <a:ext cx="335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45" name="Line 49"/>
            <p:cNvSpPr>
              <a:spLocks noChangeShapeType="1"/>
            </p:cNvSpPr>
            <p:nvPr/>
          </p:nvSpPr>
          <p:spPr bwMode="auto">
            <a:xfrm>
              <a:off x="2000" y="2780"/>
              <a:ext cx="335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46" name="Group 50"/>
            <p:cNvGrpSpPr>
              <a:grpSpLocks/>
            </p:cNvGrpSpPr>
            <p:nvPr/>
          </p:nvGrpSpPr>
          <p:grpSpPr bwMode="auto">
            <a:xfrm>
              <a:off x="1617" y="981"/>
              <a:ext cx="413" cy="480"/>
              <a:chOff x="1617" y="981"/>
              <a:chExt cx="413" cy="480"/>
            </a:xfrm>
          </p:grpSpPr>
          <p:pic>
            <p:nvPicPr>
              <p:cNvPr id="62" name="Picture 51" descr="icon-review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1617" y="981"/>
                <a:ext cx="396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Text Box 52"/>
              <p:cNvSpPr txBox="1">
                <a:spLocks noChangeArrowheads="1"/>
              </p:cNvSpPr>
              <p:nvPr/>
            </p:nvSpPr>
            <p:spPr bwMode="auto">
              <a:xfrm>
                <a:off x="1640" y="1307"/>
                <a:ext cx="390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Review</a:t>
                </a:r>
              </a:p>
            </p:txBody>
          </p:sp>
        </p:grpSp>
        <p:grpSp>
          <p:nvGrpSpPr>
            <p:cNvPr id="47" name="Group 53"/>
            <p:cNvGrpSpPr>
              <a:grpSpLocks/>
            </p:cNvGrpSpPr>
            <p:nvPr/>
          </p:nvGrpSpPr>
          <p:grpSpPr bwMode="auto">
            <a:xfrm>
              <a:off x="2289" y="984"/>
              <a:ext cx="440" cy="477"/>
              <a:chOff x="2289" y="984"/>
              <a:chExt cx="440" cy="477"/>
            </a:xfrm>
          </p:grpSpPr>
          <p:pic>
            <p:nvPicPr>
              <p:cNvPr id="60" name="Picture 54" descr="icon-approve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296" y="984"/>
                <a:ext cx="378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" name="Text Box 55"/>
              <p:cNvSpPr txBox="1">
                <a:spLocks noChangeArrowheads="1"/>
              </p:cNvSpPr>
              <p:nvPr/>
            </p:nvSpPr>
            <p:spPr bwMode="auto">
              <a:xfrm>
                <a:off x="2289" y="1307"/>
                <a:ext cx="440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Approve</a:t>
                </a:r>
              </a:p>
            </p:txBody>
          </p:sp>
        </p:grpSp>
        <p:grpSp>
          <p:nvGrpSpPr>
            <p:cNvPr id="48" name="Group 56"/>
            <p:cNvGrpSpPr>
              <a:grpSpLocks/>
            </p:cNvGrpSpPr>
            <p:nvPr/>
          </p:nvGrpSpPr>
          <p:grpSpPr bwMode="auto">
            <a:xfrm>
              <a:off x="1877" y="1778"/>
              <a:ext cx="555" cy="527"/>
              <a:chOff x="1877" y="1778"/>
              <a:chExt cx="555" cy="527"/>
            </a:xfrm>
          </p:grpSpPr>
          <p:pic>
            <p:nvPicPr>
              <p:cNvPr id="58" name="Picture 57" descr="icon-collaborate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958" y="1778"/>
                <a:ext cx="414" cy="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Text Box 58"/>
              <p:cNvSpPr txBox="1">
                <a:spLocks noChangeArrowheads="1"/>
              </p:cNvSpPr>
              <p:nvPr/>
            </p:nvSpPr>
            <p:spPr bwMode="auto">
              <a:xfrm>
                <a:off x="1877" y="2151"/>
                <a:ext cx="555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Collaborate</a:t>
                </a:r>
              </a:p>
            </p:txBody>
          </p:sp>
        </p:grpSp>
        <p:grpSp>
          <p:nvGrpSpPr>
            <p:cNvPr id="49" name="Group 59"/>
            <p:cNvGrpSpPr>
              <a:grpSpLocks/>
            </p:cNvGrpSpPr>
            <p:nvPr/>
          </p:nvGrpSpPr>
          <p:grpSpPr bwMode="auto">
            <a:xfrm>
              <a:off x="1626" y="2594"/>
              <a:ext cx="378" cy="477"/>
              <a:chOff x="1626" y="2594"/>
              <a:chExt cx="378" cy="477"/>
            </a:xfrm>
          </p:grpSpPr>
          <p:pic>
            <p:nvPicPr>
              <p:cNvPr id="56" name="Picture 60" descr="icon-edit"/>
              <p:cNvPicPr>
                <a:picLocks noChangeAspect="1" noChangeArrowheads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1626" y="2594"/>
                <a:ext cx="378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7" name="Text Box 61"/>
              <p:cNvSpPr txBox="1">
                <a:spLocks noChangeArrowheads="1"/>
              </p:cNvSpPr>
              <p:nvPr/>
            </p:nvSpPr>
            <p:spPr bwMode="auto">
              <a:xfrm>
                <a:off x="1703" y="2917"/>
                <a:ext cx="267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Edit</a:t>
                </a:r>
              </a:p>
            </p:txBody>
          </p:sp>
        </p:grpSp>
        <p:grpSp>
          <p:nvGrpSpPr>
            <p:cNvPr id="50" name="Group 62"/>
            <p:cNvGrpSpPr>
              <a:grpSpLocks/>
            </p:cNvGrpSpPr>
            <p:nvPr/>
          </p:nvGrpSpPr>
          <p:grpSpPr bwMode="auto">
            <a:xfrm>
              <a:off x="2291" y="2601"/>
              <a:ext cx="424" cy="470"/>
              <a:chOff x="2291" y="2601"/>
              <a:chExt cx="424" cy="470"/>
            </a:xfrm>
          </p:grpSpPr>
          <p:pic>
            <p:nvPicPr>
              <p:cNvPr id="54" name="Picture 63" descr="icon-version"/>
              <p:cNvPicPr>
                <a:picLocks noChangeAspect="1" noChangeArrowheads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2291" y="2601"/>
                <a:ext cx="402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5" name="Text Box 64"/>
              <p:cNvSpPr txBox="1">
                <a:spLocks noChangeArrowheads="1"/>
              </p:cNvSpPr>
              <p:nvPr/>
            </p:nvSpPr>
            <p:spPr bwMode="auto">
              <a:xfrm>
                <a:off x="2307" y="2917"/>
                <a:ext cx="40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Version</a:t>
                </a:r>
              </a:p>
            </p:txBody>
          </p:sp>
        </p:grpSp>
        <p:grpSp>
          <p:nvGrpSpPr>
            <p:cNvPr id="51" name="Group 65"/>
            <p:cNvGrpSpPr>
              <a:grpSpLocks/>
            </p:cNvGrpSpPr>
            <p:nvPr/>
          </p:nvGrpSpPr>
          <p:grpSpPr bwMode="auto">
            <a:xfrm>
              <a:off x="1530" y="705"/>
              <a:ext cx="1308" cy="240"/>
              <a:chOff x="1530" y="705"/>
              <a:chExt cx="1308" cy="240"/>
            </a:xfrm>
          </p:grpSpPr>
          <p:pic>
            <p:nvPicPr>
              <p:cNvPr id="52" name="Picture 66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30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3" name="Text Box 67"/>
              <p:cNvSpPr txBox="1">
                <a:spLocks noChangeArrowheads="1"/>
              </p:cNvSpPr>
              <p:nvPr/>
            </p:nvSpPr>
            <p:spPr bwMode="auto">
              <a:xfrm>
                <a:off x="1634" y="728"/>
                <a:ext cx="1124" cy="17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Collaborate &amp; Manage</a:t>
                </a:r>
              </a:p>
            </p:txBody>
          </p:sp>
        </p:grpSp>
      </p:grpSp>
      <p:grpSp>
        <p:nvGrpSpPr>
          <p:cNvPr id="68" name="Group 68"/>
          <p:cNvGrpSpPr>
            <a:grpSpLocks/>
          </p:cNvGrpSpPr>
          <p:nvPr/>
        </p:nvGrpSpPr>
        <p:grpSpPr bwMode="auto">
          <a:xfrm>
            <a:off x="5607050" y="843417"/>
            <a:ext cx="2433638" cy="3841750"/>
            <a:chOff x="2700" y="705"/>
            <a:chExt cx="1533" cy="2420"/>
          </a:xfrm>
        </p:grpSpPr>
        <p:pic>
          <p:nvPicPr>
            <p:cNvPr id="69" name="Picture 69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25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70" descr="arrow-gold-1way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00" y="1790"/>
              <a:ext cx="390" cy="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" name="Line 71"/>
            <p:cNvSpPr>
              <a:spLocks noChangeShapeType="1"/>
            </p:cNvSpPr>
            <p:nvPr/>
          </p:nvSpPr>
          <p:spPr bwMode="auto">
            <a:xfrm>
              <a:off x="3464" y="1992"/>
              <a:ext cx="251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72" name="Group 72"/>
            <p:cNvGrpSpPr>
              <a:grpSpLocks/>
            </p:cNvGrpSpPr>
            <p:nvPr/>
          </p:nvGrpSpPr>
          <p:grpSpPr bwMode="auto">
            <a:xfrm>
              <a:off x="3604" y="1148"/>
              <a:ext cx="111" cy="1616"/>
              <a:chOff x="3604" y="1148"/>
              <a:chExt cx="111" cy="1616"/>
            </a:xfrm>
          </p:grpSpPr>
          <p:sp>
            <p:nvSpPr>
              <p:cNvPr id="94" name="Line 73"/>
              <p:cNvSpPr>
                <a:spLocks noChangeShapeType="1"/>
              </p:cNvSpPr>
              <p:nvPr/>
            </p:nvSpPr>
            <p:spPr bwMode="auto">
              <a:xfrm>
                <a:off x="3604" y="1148"/>
                <a:ext cx="11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95" name="Line 74"/>
              <p:cNvSpPr>
                <a:spLocks noChangeShapeType="1"/>
              </p:cNvSpPr>
              <p:nvPr/>
            </p:nvSpPr>
            <p:spPr bwMode="auto">
              <a:xfrm>
                <a:off x="3604" y="2764"/>
                <a:ext cx="111" cy="0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 type="stealth" w="med" len="med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96" name="Line 75"/>
              <p:cNvSpPr>
                <a:spLocks noChangeShapeType="1"/>
              </p:cNvSpPr>
              <p:nvPr/>
            </p:nvSpPr>
            <p:spPr bwMode="auto">
              <a:xfrm flipV="1">
                <a:off x="3604" y="1148"/>
                <a:ext cx="0" cy="1616"/>
              </a:xfrm>
              <a:prstGeom prst="line">
                <a:avLst/>
              </a:prstGeom>
              <a:noFill/>
              <a:ln w="12700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grpSp>
          <p:nvGrpSpPr>
            <p:cNvPr id="73" name="Group 76"/>
            <p:cNvGrpSpPr>
              <a:grpSpLocks/>
            </p:cNvGrpSpPr>
            <p:nvPr/>
          </p:nvGrpSpPr>
          <p:grpSpPr bwMode="auto">
            <a:xfrm>
              <a:off x="3000" y="973"/>
              <a:ext cx="495" cy="488"/>
              <a:chOff x="3000" y="973"/>
              <a:chExt cx="495" cy="488"/>
            </a:xfrm>
          </p:grpSpPr>
          <p:pic>
            <p:nvPicPr>
              <p:cNvPr id="92" name="Picture 77" descr="icon-integrate_SAP"/>
              <p:cNvPicPr>
                <a:picLocks noChangeAspect="1" noChangeArrowheads="1"/>
              </p:cNvPicPr>
              <p:nvPr/>
            </p:nvPicPr>
            <p:blipFill>
              <a:blip r:embed="rId17"/>
              <a:srcRect/>
              <a:stretch>
                <a:fillRect/>
              </a:stretch>
            </p:blipFill>
            <p:spPr bwMode="auto">
              <a:xfrm>
                <a:off x="3000" y="973"/>
                <a:ext cx="456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3" name="Text Box 78"/>
              <p:cNvSpPr txBox="1">
                <a:spLocks noChangeArrowheads="1"/>
              </p:cNvSpPr>
              <p:nvPr/>
            </p:nvSpPr>
            <p:spPr bwMode="auto">
              <a:xfrm>
                <a:off x="3042" y="1307"/>
                <a:ext cx="45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Integrate</a:t>
                </a:r>
              </a:p>
            </p:txBody>
          </p:sp>
        </p:grpSp>
        <p:grpSp>
          <p:nvGrpSpPr>
            <p:cNvPr id="74" name="Group 79"/>
            <p:cNvGrpSpPr>
              <a:grpSpLocks/>
            </p:cNvGrpSpPr>
            <p:nvPr/>
          </p:nvGrpSpPr>
          <p:grpSpPr bwMode="auto">
            <a:xfrm>
              <a:off x="2988" y="1791"/>
              <a:ext cx="507" cy="514"/>
              <a:chOff x="2988" y="1791"/>
              <a:chExt cx="507" cy="514"/>
            </a:xfrm>
          </p:grpSpPr>
          <p:pic>
            <p:nvPicPr>
              <p:cNvPr id="90" name="Picture 80" descr="icon-integrate_oracle"/>
              <p:cNvPicPr>
                <a:picLocks noChangeAspect="1" noChangeArrowheads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2988" y="1791"/>
                <a:ext cx="468" cy="3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1" name="Text Box 81"/>
              <p:cNvSpPr txBox="1">
                <a:spLocks noChangeArrowheads="1"/>
              </p:cNvSpPr>
              <p:nvPr/>
            </p:nvSpPr>
            <p:spPr bwMode="auto">
              <a:xfrm>
                <a:off x="3042" y="2151"/>
                <a:ext cx="45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Integrate</a:t>
                </a:r>
              </a:p>
            </p:txBody>
          </p:sp>
        </p:grpSp>
        <p:grpSp>
          <p:nvGrpSpPr>
            <p:cNvPr id="75" name="Group 82"/>
            <p:cNvGrpSpPr>
              <a:grpSpLocks/>
            </p:cNvGrpSpPr>
            <p:nvPr/>
          </p:nvGrpSpPr>
          <p:grpSpPr bwMode="auto">
            <a:xfrm>
              <a:off x="2994" y="2591"/>
              <a:ext cx="501" cy="477"/>
              <a:chOff x="2994" y="2591"/>
              <a:chExt cx="501" cy="477"/>
            </a:xfrm>
          </p:grpSpPr>
          <p:pic>
            <p:nvPicPr>
              <p:cNvPr id="88" name="Picture 83" descr="icon-integrate_microsoft"/>
              <p:cNvPicPr>
                <a:picLocks noChangeAspect="1" noChangeArrowheads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2994" y="2591"/>
                <a:ext cx="462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9" name="Text Box 84"/>
              <p:cNvSpPr txBox="1">
                <a:spLocks noChangeArrowheads="1"/>
              </p:cNvSpPr>
              <p:nvPr/>
            </p:nvSpPr>
            <p:spPr bwMode="auto">
              <a:xfrm>
                <a:off x="3042" y="2914"/>
                <a:ext cx="45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Integrate</a:t>
                </a:r>
              </a:p>
            </p:txBody>
          </p:sp>
        </p:grpSp>
        <p:grpSp>
          <p:nvGrpSpPr>
            <p:cNvPr id="76" name="Group 85"/>
            <p:cNvGrpSpPr>
              <a:grpSpLocks/>
            </p:cNvGrpSpPr>
            <p:nvPr/>
          </p:nvGrpSpPr>
          <p:grpSpPr bwMode="auto">
            <a:xfrm>
              <a:off x="3706" y="926"/>
              <a:ext cx="430" cy="535"/>
              <a:chOff x="3706" y="926"/>
              <a:chExt cx="430" cy="535"/>
            </a:xfrm>
          </p:grpSpPr>
          <p:pic>
            <p:nvPicPr>
              <p:cNvPr id="86" name="Picture 86" descr="icon-localize"/>
              <p:cNvPicPr>
                <a:picLocks noChangeAspect="1" noChangeArrowheads="1"/>
              </p:cNvPicPr>
              <p:nvPr/>
            </p:nvPicPr>
            <p:blipFill>
              <a:blip r:embed="rId20"/>
              <a:srcRect/>
              <a:stretch>
                <a:fillRect/>
              </a:stretch>
            </p:blipFill>
            <p:spPr bwMode="auto">
              <a:xfrm>
                <a:off x="3728" y="926"/>
                <a:ext cx="384" cy="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7" name="Text Box 87"/>
              <p:cNvSpPr txBox="1">
                <a:spLocks noChangeArrowheads="1"/>
              </p:cNvSpPr>
              <p:nvPr/>
            </p:nvSpPr>
            <p:spPr bwMode="auto">
              <a:xfrm>
                <a:off x="3706" y="1307"/>
                <a:ext cx="430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Localize</a:t>
                </a:r>
              </a:p>
            </p:txBody>
          </p:sp>
        </p:grpSp>
        <p:grpSp>
          <p:nvGrpSpPr>
            <p:cNvPr id="77" name="Group 88"/>
            <p:cNvGrpSpPr>
              <a:grpSpLocks/>
            </p:cNvGrpSpPr>
            <p:nvPr/>
          </p:nvGrpSpPr>
          <p:grpSpPr bwMode="auto">
            <a:xfrm>
              <a:off x="3712" y="1795"/>
              <a:ext cx="417" cy="510"/>
              <a:chOff x="3712" y="1795"/>
              <a:chExt cx="417" cy="510"/>
            </a:xfrm>
          </p:grpSpPr>
          <p:pic>
            <p:nvPicPr>
              <p:cNvPr id="84" name="Picture 89" descr="icon-analyze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3755" y="1795"/>
                <a:ext cx="348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5" name="Text Box 90"/>
              <p:cNvSpPr txBox="1">
                <a:spLocks noChangeArrowheads="1"/>
              </p:cNvSpPr>
              <p:nvPr/>
            </p:nvSpPr>
            <p:spPr bwMode="auto">
              <a:xfrm>
                <a:off x="3712" y="2151"/>
                <a:ext cx="417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Analyze</a:t>
                </a:r>
              </a:p>
            </p:txBody>
          </p:sp>
        </p:grpSp>
        <p:grpSp>
          <p:nvGrpSpPr>
            <p:cNvPr id="78" name="Group 91"/>
            <p:cNvGrpSpPr>
              <a:grpSpLocks/>
            </p:cNvGrpSpPr>
            <p:nvPr/>
          </p:nvGrpSpPr>
          <p:grpSpPr bwMode="auto">
            <a:xfrm>
              <a:off x="3699" y="2591"/>
              <a:ext cx="444" cy="477"/>
              <a:chOff x="3699" y="2591"/>
              <a:chExt cx="444" cy="477"/>
            </a:xfrm>
          </p:grpSpPr>
          <p:pic>
            <p:nvPicPr>
              <p:cNvPr id="82" name="Picture 92" descr="icon-innovate"/>
              <p:cNvPicPr>
                <a:picLocks noChangeAspect="1" noChangeArrowheads="1"/>
              </p:cNvPicPr>
              <p:nvPr/>
            </p:nvPicPr>
            <p:blipFill>
              <a:blip r:embed="rId22"/>
              <a:srcRect/>
              <a:stretch>
                <a:fillRect/>
              </a:stretch>
            </p:blipFill>
            <p:spPr bwMode="auto">
              <a:xfrm>
                <a:off x="3714" y="2591"/>
                <a:ext cx="402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3" name="Text Box 93"/>
              <p:cNvSpPr txBox="1">
                <a:spLocks noChangeArrowheads="1"/>
              </p:cNvSpPr>
              <p:nvPr/>
            </p:nvSpPr>
            <p:spPr bwMode="auto">
              <a:xfrm>
                <a:off x="3699" y="2914"/>
                <a:ext cx="444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Innovate</a:t>
                </a:r>
              </a:p>
            </p:txBody>
          </p:sp>
        </p:grpSp>
        <p:grpSp>
          <p:nvGrpSpPr>
            <p:cNvPr id="79" name="Group 94"/>
            <p:cNvGrpSpPr>
              <a:grpSpLocks/>
            </p:cNvGrpSpPr>
            <p:nvPr/>
          </p:nvGrpSpPr>
          <p:grpSpPr bwMode="auto">
            <a:xfrm>
              <a:off x="2925" y="705"/>
              <a:ext cx="1308" cy="240"/>
              <a:chOff x="2925" y="705"/>
              <a:chExt cx="1308" cy="240"/>
            </a:xfrm>
          </p:grpSpPr>
          <p:pic>
            <p:nvPicPr>
              <p:cNvPr id="80" name="Picture 95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2925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1" name="Text Box 96"/>
              <p:cNvSpPr txBox="1">
                <a:spLocks noChangeArrowheads="1"/>
              </p:cNvSpPr>
              <p:nvPr/>
            </p:nvSpPr>
            <p:spPr bwMode="auto">
              <a:xfrm>
                <a:off x="3056" y="728"/>
                <a:ext cx="1050" cy="17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Integrate &amp; Optimize</a:t>
                </a:r>
              </a:p>
            </p:txBody>
          </p:sp>
        </p:grpSp>
      </p:grpSp>
      <p:grpSp>
        <p:nvGrpSpPr>
          <p:cNvPr id="97" name="Group 97"/>
          <p:cNvGrpSpPr>
            <a:grpSpLocks/>
          </p:cNvGrpSpPr>
          <p:nvPr/>
        </p:nvGrpSpPr>
        <p:grpSpPr bwMode="auto">
          <a:xfrm>
            <a:off x="7829550" y="843417"/>
            <a:ext cx="2425700" cy="3841750"/>
            <a:chOff x="4100" y="705"/>
            <a:chExt cx="1528" cy="2420"/>
          </a:xfrm>
        </p:grpSpPr>
        <p:pic>
          <p:nvPicPr>
            <p:cNvPr id="98" name="Picture 98" descr="bkgnd-top_elements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320" y="905"/>
              <a:ext cx="1302" cy="2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99" descr="arrow-gold-1way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100" y="1790"/>
              <a:ext cx="390" cy="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Line 100"/>
            <p:cNvSpPr>
              <a:spLocks noChangeShapeType="1"/>
            </p:cNvSpPr>
            <p:nvPr/>
          </p:nvSpPr>
          <p:spPr bwMode="auto">
            <a:xfrm rot="10800000" flipV="1">
              <a:off x="4954" y="1428"/>
              <a:ext cx="0" cy="1187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01" name="Line 101"/>
            <p:cNvSpPr>
              <a:spLocks noChangeShapeType="1"/>
            </p:cNvSpPr>
            <p:nvPr/>
          </p:nvSpPr>
          <p:spPr bwMode="auto">
            <a:xfrm>
              <a:off x="4832" y="1684"/>
              <a:ext cx="251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 type="stealth" w="med" len="med"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02" name="Line 102"/>
            <p:cNvSpPr>
              <a:spLocks noChangeShapeType="1"/>
            </p:cNvSpPr>
            <p:nvPr/>
          </p:nvSpPr>
          <p:spPr bwMode="auto">
            <a:xfrm>
              <a:off x="4836" y="2216"/>
              <a:ext cx="251" cy="0"/>
            </a:xfrm>
            <a:prstGeom prst="line">
              <a:avLst/>
            </a:prstGeom>
            <a:noFill/>
            <a:ln w="12700">
              <a:solidFill>
                <a:srgbClr val="9F9FA2"/>
              </a:solidFill>
              <a:round/>
              <a:headEnd type="stealth" w="med" len="med"/>
              <a:tailEnd type="stealth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103" name="Group 103"/>
            <p:cNvGrpSpPr>
              <a:grpSpLocks/>
            </p:cNvGrpSpPr>
            <p:nvPr/>
          </p:nvGrpSpPr>
          <p:grpSpPr bwMode="auto">
            <a:xfrm>
              <a:off x="4767" y="988"/>
              <a:ext cx="456" cy="473"/>
              <a:chOff x="4767" y="988"/>
              <a:chExt cx="456" cy="473"/>
            </a:xfrm>
          </p:grpSpPr>
          <p:pic>
            <p:nvPicPr>
              <p:cNvPr id="122" name="Picture 104" descr="icon-search"/>
              <p:cNvPicPr>
                <a:picLocks noChangeAspect="1" noChangeArrowheads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>
                <a:off x="4767" y="988"/>
                <a:ext cx="456" cy="3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" name="Text Box 105"/>
              <p:cNvSpPr txBox="1">
                <a:spLocks noChangeArrowheads="1"/>
              </p:cNvSpPr>
              <p:nvPr/>
            </p:nvSpPr>
            <p:spPr bwMode="auto">
              <a:xfrm>
                <a:off x="4767" y="1307"/>
                <a:ext cx="38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Search</a:t>
                </a:r>
              </a:p>
            </p:txBody>
          </p:sp>
        </p:grpSp>
        <p:grpSp>
          <p:nvGrpSpPr>
            <p:cNvPr id="104" name="Group 106"/>
            <p:cNvGrpSpPr>
              <a:grpSpLocks/>
            </p:cNvGrpSpPr>
            <p:nvPr/>
          </p:nvGrpSpPr>
          <p:grpSpPr bwMode="auto">
            <a:xfrm>
              <a:off x="4394" y="1499"/>
              <a:ext cx="408" cy="480"/>
              <a:chOff x="4394" y="1499"/>
              <a:chExt cx="408" cy="480"/>
            </a:xfrm>
          </p:grpSpPr>
          <p:pic>
            <p:nvPicPr>
              <p:cNvPr id="120" name="Picture 107" descr="icon-email2"/>
              <p:cNvPicPr>
                <a:picLocks noChangeAspect="1" noChangeArrowheads="1"/>
              </p:cNvPicPr>
              <p:nvPr/>
            </p:nvPicPr>
            <p:blipFill>
              <a:blip r:embed="rId24"/>
              <a:srcRect/>
              <a:stretch>
                <a:fillRect/>
              </a:stretch>
            </p:blipFill>
            <p:spPr bwMode="auto">
              <a:xfrm>
                <a:off x="4394" y="1499"/>
                <a:ext cx="402" cy="3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1" name="Text Box 108"/>
              <p:cNvSpPr txBox="1">
                <a:spLocks noChangeArrowheads="1"/>
              </p:cNvSpPr>
              <p:nvPr/>
            </p:nvSpPr>
            <p:spPr bwMode="auto">
              <a:xfrm>
                <a:off x="4451" y="1825"/>
                <a:ext cx="35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E-Mail</a:t>
                </a:r>
              </a:p>
            </p:txBody>
          </p:sp>
        </p:grpSp>
        <p:grpSp>
          <p:nvGrpSpPr>
            <p:cNvPr id="105" name="Group 109"/>
            <p:cNvGrpSpPr>
              <a:grpSpLocks/>
            </p:cNvGrpSpPr>
            <p:nvPr/>
          </p:nvGrpSpPr>
          <p:grpSpPr bwMode="auto">
            <a:xfrm>
              <a:off x="5066" y="1506"/>
              <a:ext cx="408" cy="473"/>
              <a:chOff x="5066" y="1506"/>
              <a:chExt cx="408" cy="473"/>
            </a:xfrm>
          </p:grpSpPr>
          <p:pic>
            <p:nvPicPr>
              <p:cNvPr id="118" name="Picture 110" descr="icon-web"/>
              <p:cNvPicPr>
                <a:picLocks noChangeAspect="1" noChangeArrowheads="1"/>
              </p:cNvPicPr>
              <p:nvPr/>
            </p:nvPicPr>
            <p:blipFill>
              <a:blip r:embed="rId25"/>
              <a:srcRect/>
              <a:stretch>
                <a:fillRect/>
              </a:stretch>
            </p:blipFill>
            <p:spPr bwMode="auto">
              <a:xfrm>
                <a:off x="5066" y="1506"/>
                <a:ext cx="408" cy="3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9" name="Text Box 111"/>
              <p:cNvSpPr txBox="1">
                <a:spLocks noChangeArrowheads="1"/>
              </p:cNvSpPr>
              <p:nvPr/>
            </p:nvSpPr>
            <p:spPr bwMode="auto">
              <a:xfrm>
                <a:off x="5151" y="1825"/>
                <a:ext cx="285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Web</a:t>
                </a:r>
              </a:p>
            </p:txBody>
          </p:sp>
        </p:grpSp>
        <p:grpSp>
          <p:nvGrpSpPr>
            <p:cNvPr id="106" name="Group 112"/>
            <p:cNvGrpSpPr>
              <a:grpSpLocks/>
            </p:cNvGrpSpPr>
            <p:nvPr/>
          </p:nvGrpSpPr>
          <p:grpSpPr bwMode="auto">
            <a:xfrm>
              <a:off x="4422" y="2090"/>
              <a:ext cx="456" cy="508"/>
              <a:chOff x="4422" y="2090"/>
              <a:chExt cx="456" cy="508"/>
            </a:xfrm>
          </p:grpSpPr>
          <p:pic>
            <p:nvPicPr>
              <p:cNvPr id="116" name="Picture 113" descr="icon-library"/>
              <p:cNvPicPr>
                <a:picLocks noChangeAspect="1" noChangeArrowheads="1"/>
              </p:cNvPicPr>
              <p:nvPr/>
            </p:nvPicPr>
            <p:blipFill>
              <a:blip r:embed="rId26"/>
              <a:srcRect/>
              <a:stretch>
                <a:fillRect/>
              </a:stretch>
            </p:blipFill>
            <p:spPr bwMode="auto">
              <a:xfrm>
                <a:off x="4422" y="2090"/>
                <a:ext cx="456" cy="3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7" name="Text Box 114"/>
              <p:cNvSpPr txBox="1">
                <a:spLocks noChangeArrowheads="1"/>
              </p:cNvSpPr>
              <p:nvPr/>
            </p:nvSpPr>
            <p:spPr bwMode="auto">
              <a:xfrm>
                <a:off x="4434" y="2444"/>
                <a:ext cx="386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Library</a:t>
                </a:r>
              </a:p>
            </p:txBody>
          </p:sp>
        </p:grpSp>
        <p:grpSp>
          <p:nvGrpSpPr>
            <p:cNvPr id="107" name="Group 115"/>
            <p:cNvGrpSpPr>
              <a:grpSpLocks/>
            </p:cNvGrpSpPr>
            <p:nvPr/>
          </p:nvGrpSpPr>
          <p:grpSpPr bwMode="auto">
            <a:xfrm>
              <a:off x="5093" y="2111"/>
              <a:ext cx="414" cy="487"/>
              <a:chOff x="5093" y="2111"/>
              <a:chExt cx="414" cy="487"/>
            </a:xfrm>
          </p:grpSpPr>
          <p:pic>
            <p:nvPicPr>
              <p:cNvPr id="114" name="Picture 116" descr="icon-portal"/>
              <p:cNvPicPr>
                <a:picLocks noChangeAspect="1" noChangeArrowheads="1"/>
              </p:cNvPicPr>
              <p:nvPr/>
            </p:nvPicPr>
            <p:blipFill>
              <a:blip r:embed="rId27"/>
              <a:srcRect/>
              <a:stretch>
                <a:fillRect/>
              </a:stretch>
            </p:blipFill>
            <p:spPr bwMode="auto">
              <a:xfrm>
                <a:off x="5093" y="2111"/>
                <a:ext cx="414" cy="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5" name="Text Box 117"/>
              <p:cNvSpPr txBox="1">
                <a:spLocks noChangeArrowheads="1"/>
              </p:cNvSpPr>
              <p:nvPr/>
            </p:nvSpPr>
            <p:spPr bwMode="auto">
              <a:xfrm>
                <a:off x="5124" y="2444"/>
                <a:ext cx="342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Portal</a:t>
                </a:r>
              </a:p>
            </p:txBody>
          </p:sp>
        </p:grpSp>
        <p:grpSp>
          <p:nvGrpSpPr>
            <p:cNvPr id="108" name="Group 118"/>
            <p:cNvGrpSpPr>
              <a:grpSpLocks/>
            </p:cNvGrpSpPr>
            <p:nvPr/>
          </p:nvGrpSpPr>
          <p:grpSpPr bwMode="auto">
            <a:xfrm>
              <a:off x="4723" y="2605"/>
              <a:ext cx="444" cy="472"/>
              <a:chOff x="4723" y="2605"/>
              <a:chExt cx="444" cy="472"/>
            </a:xfrm>
          </p:grpSpPr>
          <p:pic>
            <p:nvPicPr>
              <p:cNvPr id="112" name="Picture 119" descr="icon-print"/>
              <p:cNvPicPr>
                <a:picLocks noChangeAspect="1" noChangeArrowheads="1"/>
              </p:cNvPicPr>
              <p:nvPr/>
            </p:nvPicPr>
            <p:blipFill>
              <a:blip r:embed="rId28"/>
              <a:srcRect/>
              <a:stretch>
                <a:fillRect/>
              </a:stretch>
            </p:blipFill>
            <p:spPr bwMode="auto">
              <a:xfrm>
                <a:off x="4723" y="2605"/>
                <a:ext cx="444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3" name="Text Box 120"/>
              <p:cNvSpPr txBox="1">
                <a:spLocks noChangeArrowheads="1"/>
              </p:cNvSpPr>
              <p:nvPr/>
            </p:nvSpPr>
            <p:spPr bwMode="auto">
              <a:xfrm>
                <a:off x="4808" y="2923"/>
                <a:ext cx="29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565959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Print</a:t>
                </a:r>
              </a:p>
            </p:txBody>
          </p:sp>
        </p:grpSp>
        <p:grpSp>
          <p:nvGrpSpPr>
            <p:cNvPr id="109" name="Group 121"/>
            <p:cNvGrpSpPr>
              <a:grpSpLocks/>
            </p:cNvGrpSpPr>
            <p:nvPr/>
          </p:nvGrpSpPr>
          <p:grpSpPr bwMode="auto">
            <a:xfrm>
              <a:off x="4320" y="705"/>
              <a:ext cx="1308" cy="240"/>
              <a:chOff x="4320" y="705"/>
              <a:chExt cx="1308" cy="240"/>
            </a:xfrm>
          </p:grpSpPr>
          <p:pic>
            <p:nvPicPr>
              <p:cNvPr id="110" name="Picture 122" descr="bkgnd-label_top_elements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320" y="705"/>
                <a:ext cx="1308" cy="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1" name="Text Box 123"/>
              <p:cNvSpPr txBox="1">
                <a:spLocks noChangeArrowheads="1"/>
              </p:cNvSpPr>
              <p:nvPr/>
            </p:nvSpPr>
            <p:spPr bwMode="auto">
              <a:xfrm>
                <a:off x="4654" y="728"/>
                <a:ext cx="627" cy="17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/>
                  </a:rPr>
                  <a:t>Experience</a:t>
                </a:r>
              </a:p>
            </p:txBody>
          </p:sp>
        </p:grpSp>
      </p:grpSp>
      <p:grpSp>
        <p:nvGrpSpPr>
          <p:cNvPr id="124" name="Group 124"/>
          <p:cNvGrpSpPr>
            <a:grpSpLocks/>
          </p:cNvGrpSpPr>
          <p:nvPr/>
        </p:nvGrpSpPr>
        <p:grpSpPr bwMode="auto">
          <a:xfrm>
            <a:off x="1512888" y="4909004"/>
            <a:ext cx="8756650" cy="1360488"/>
            <a:chOff x="121" y="3266"/>
            <a:chExt cx="5516" cy="857"/>
          </a:xfrm>
        </p:grpSpPr>
        <p:pic>
          <p:nvPicPr>
            <p:cNvPr id="125" name="Picture 125" descr="bkgnd-Store+Archive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121" y="3277"/>
              <a:ext cx="5516" cy="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26" name="Group 126"/>
            <p:cNvGrpSpPr>
              <a:grpSpLocks/>
            </p:cNvGrpSpPr>
            <p:nvPr/>
          </p:nvGrpSpPr>
          <p:grpSpPr bwMode="auto">
            <a:xfrm>
              <a:off x="353" y="3564"/>
              <a:ext cx="418" cy="515"/>
              <a:chOff x="353" y="3564"/>
              <a:chExt cx="418" cy="515"/>
            </a:xfrm>
          </p:grpSpPr>
          <p:pic>
            <p:nvPicPr>
              <p:cNvPr id="145" name="Picture 127" descr="icon-store"/>
              <p:cNvPicPr>
                <a:picLocks noChangeAspect="1" noChangeArrowheads="1"/>
              </p:cNvPicPr>
              <p:nvPr/>
            </p:nvPicPr>
            <p:blipFill>
              <a:blip r:embed="rId30"/>
              <a:srcRect/>
              <a:stretch>
                <a:fillRect/>
              </a:stretch>
            </p:blipFill>
            <p:spPr bwMode="auto">
              <a:xfrm>
                <a:off x="353" y="3564"/>
                <a:ext cx="384" cy="3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6" name="Text Box 128"/>
              <p:cNvSpPr txBox="1">
                <a:spLocks noChangeArrowheads="1"/>
              </p:cNvSpPr>
              <p:nvPr/>
            </p:nvSpPr>
            <p:spPr bwMode="auto">
              <a:xfrm>
                <a:off x="390" y="3925"/>
                <a:ext cx="38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Search</a:t>
                </a:r>
              </a:p>
            </p:txBody>
          </p:sp>
        </p:grpSp>
        <p:grpSp>
          <p:nvGrpSpPr>
            <p:cNvPr id="127" name="Group 129"/>
            <p:cNvGrpSpPr>
              <a:grpSpLocks/>
            </p:cNvGrpSpPr>
            <p:nvPr/>
          </p:nvGrpSpPr>
          <p:grpSpPr bwMode="auto">
            <a:xfrm>
              <a:off x="1087" y="3570"/>
              <a:ext cx="923" cy="509"/>
              <a:chOff x="1087" y="3570"/>
              <a:chExt cx="923" cy="509"/>
            </a:xfrm>
          </p:grpSpPr>
          <p:pic>
            <p:nvPicPr>
              <p:cNvPr id="143" name="Picture 130" descr="icon-metadata_enrichment"/>
              <p:cNvPicPr>
                <a:picLocks noChangeAspect="1" noChangeArrowheads="1"/>
              </p:cNvPicPr>
              <p:nvPr/>
            </p:nvPicPr>
            <p:blipFill>
              <a:blip r:embed="rId31"/>
              <a:srcRect/>
              <a:stretch>
                <a:fillRect/>
              </a:stretch>
            </p:blipFill>
            <p:spPr bwMode="auto">
              <a:xfrm>
                <a:off x="1249" y="3570"/>
                <a:ext cx="522" cy="3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4" name="Text Box 131"/>
              <p:cNvSpPr txBox="1">
                <a:spLocks noChangeArrowheads="1"/>
              </p:cNvSpPr>
              <p:nvPr/>
            </p:nvSpPr>
            <p:spPr bwMode="auto">
              <a:xfrm>
                <a:off x="1087" y="3925"/>
                <a:ext cx="923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 dirty="0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Metadata Enrichment</a:t>
                </a:r>
              </a:p>
            </p:txBody>
          </p:sp>
        </p:grpSp>
        <p:grpSp>
          <p:nvGrpSpPr>
            <p:cNvPr id="128" name="Group 132"/>
            <p:cNvGrpSpPr>
              <a:grpSpLocks/>
            </p:cNvGrpSpPr>
            <p:nvPr/>
          </p:nvGrpSpPr>
          <p:grpSpPr bwMode="auto">
            <a:xfrm>
              <a:off x="2226" y="3591"/>
              <a:ext cx="425" cy="488"/>
              <a:chOff x="2226" y="3591"/>
              <a:chExt cx="425" cy="488"/>
            </a:xfrm>
          </p:grpSpPr>
          <p:pic>
            <p:nvPicPr>
              <p:cNvPr id="141" name="Picture 133" descr="icon-process"/>
              <p:cNvPicPr>
                <a:picLocks noChangeAspect="1" noChangeArrowheads="1"/>
              </p:cNvPicPr>
              <p:nvPr/>
            </p:nvPicPr>
            <p:blipFill>
              <a:blip r:embed="rId32"/>
              <a:srcRect/>
              <a:stretch>
                <a:fillRect/>
              </a:stretch>
            </p:blipFill>
            <p:spPr bwMode="auto">
              <a:xfrm>
                <a:off x="2284" y="3591"/>
                <a:ext cx="294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2" name="Text Box 134"/>
              <p:cNvSpPr txBox="1">
                <a:spLocks noChangeArrowheads="1"/>
              </p:cNvSpPr>
              <p:nvPr/>
            </p:nvSpPr>
            <p:spPr bwMode="auto">
              <a:xfrm>
                <a:off x="2226" y="3925"/>
                <a:ext cx="425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Process</a:t>
                </a:r>
              </a:p>
            </p:txBody>
          </p:sp>
        </p:grpSp>
        <p:grpSp>
          <p:nvGrpSpPr>
            <p:cNvPr id="129" name="Group 135"/>
            <p:cNvGrpSpPr>
              <a:grpSpLocks/>
            </p:cNvGrpSpPr>
            <p:nvPr/>
          </p:nvGrpSpPr>
          <p:grpSpPr bwMode="auto">
            <a:xfrm>
              <a:off x="3056" y="3561"/>
              <a:ext cx="408" cy="518"/>
              <a:chOff x="3056" y="3561"/>
              <a:chExt cx="408" cy="518"/>
            </a:xfrm>
          </p:grpSpPr>
          <p:pic>
            <p:nvPicPr>
              <p:cNvPr id="139" name="Picture 136" descr="icon-archive"/>
              <p:cNvPicPr>
                <a:picLocks noChangeAspect="1" noChangeArrowheads="1"/>
              </p:cNvPicPr>
              <p:nvPr/>
            </p:nvPicPr>
            <p:blipFill>
              <a:blip r:embed="rId33"/>
              <a:srcRect/>
              <a:stretch>
                <a:fillRect/>
              </a:stretch>
            </p:blipFill>
            <p:spPr bwMode="auto">
              <a:xfrm>
                <a:off x="3090" y="3561"/>
                <a:ext cx="366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0" name="Text Box 137"/>
              <p:cNvSpPr txBox="1">
                <a:spLocks noChangeArrowheads="1"/>
              </p:cNvSpPr>
              <p:nvPr/>
            </p:nvSpPr>
            <p:spPr bwMode="auto">
              <a:xfrm>
                <a:off x="3056" y="3925"/>
                <a:ext cx="408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Archive</a:t>
                </a:r>
              </a:p>
            </p:txBody>
          </p:sp>
        </p:grpSp>
        <p:grpSp>
          <p:nvGrpSpPr>
            <p:cNvPr id="130" name="Group 138"/>
            <p:cNvGrpSpPr>
              <a:grpSpLocks/>
            </p:cNvGrpSpPr>
            <p:nvPr/>
          </p:nvGrpSpPr>
          <p:grpSpPr bwMode="auto">
            <a:xfrm>
              <a:off x="3931" y="3561"/>
              <a:ext cx="485" cy="518"/>
              <a:chOff x="3931" y="3561"/>
              <a:chExt cx="485" cy="518"/>
            </a:xfrm>
          </p:grpSpPr>
          <p:pic>
            <p:nvPicPr>
              <p:cNvPr id="137" name="Picture 139" descr="icon-retention"/>
              <p:cNvPicPr>
                <a:picLocks noChangeAspect="1" noChangeArrowheads="1"/>
              </p:cNvPicPr>
              <p:nvPr/>
            </p:nvPicPr>
            <p:blipFill>
              <a:blip r:embed="rId34"/>
              <a:srcRect/>
              <a:stretch>
                <a:fillRect/>
              </a:stretch>
            </p:blipFill>
            <p:spPr bwMode="auto">
              <a:xfrm>
                <a:off x="3969" y="3561"/>
                <a:ext cx="384" cy="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8" name="Text Box 140"/>
              <p:cNvSpPr txBox="1">
                <a:spLocks noChangeArrowheads="1"/>
              </p:cNvSpPr>
              <p:nvPr/>
            </p:nvSpPr>
            <p:spPr bwMode="auto">
              <a:xfrm>
                <a:off x="3931" y="3925"/>
                <a:ext cx="485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Retention</a:t>
                </a:r>
              </a:p>
            </p:txBody>
          </p:sp>
        </p:grpSp>
        <p:grpSp>
          <p:nvGrpSpPr>
            <p:cNvPr id="131" name="Group 141"/>
            <p:cNvGrpSpPr>
              <a:grpSpLocks/>
            </p:cNvGrpSpPr>
            <p:nvPr/>
          </p:nvGrpSpPr>
          <p:grpSpPr bwMode="auto">
            <a:xfrm>
              <a:off x="4811" y="3548"/>
              <a:ext cx="551" cy="531"/>
              <a:chOff x="4811" y="3548"/>
              <a:chExt cx="551" cy="531"/>
            </a:xfrm>
          </p:grpSpPr>
          <p:pic>
            <p:nvPicPr>
              <p:cNvPr id="135" name="Picture 142" descr="icon-disposition"/>
              <p:cNvPicPr>
                <a:picLocks noChangeAspect="1" noChangeArrowheads="1"/>
              </p:cNvPicPr>
              <p:nvPr/>
            </p:nvPicPr>
            <p:blipFill>
              <a:blip r:embed="rId35"/>
              <a:srcRect/>
              <a:stretch>
                <a:fillRect/>
              </a:stretch>
            </p:blipFill>
            <p:spPr bwMode="auto">
              <a:xfrm>
                <a:off x="4866" y="3548"/>
                <a:ext cx="438" cy="4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6" name="Text Box 143"/>
              <p:cNvSpPr txBox="1">
                <a:spLocks noChangeArrowheads="1"/>
              </p:cNvSpPr>
              <p:nvPr/>
            </p:nvSpPr>
            <p:spPr bwMode="auto">
              <a:xfrm>
                <a:off x="4811" y="3925"/>
                <a:ext cx="551" cy="154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00" b="1">
                    <a:solidFill>
                      <a:srgbClr val="565959"/>
                    </a:solidFill>
                    <a:latin typeface="Arial" charset="0"/>
                    <a:ea typeface="ＭＳ Ｐゴシック"/>
                  </a:rPr>
                  <a:t>Disposition</a:t>
                </a:r>
              </a:p>
            </p:txBody>
          </p:sp>
        </p:grpSp>
        <p:grpSp>
          <p:nvGrpSpPr>
            <p:cNvPr id="132" name="Group 144"/>
            <p:cNvGrpSpPr>
              <a:grpSpLocks/>
            </p:cNvGrpSpPr>
            <p:nvPr/>
          </p:nvGrpSpPr>
          <p:grpSpPr bwMode="auto">
            <a:xfrm>
              <a:off x="124" y="3266"/>
              <a:ext cx="5510" cy="288"/>
              <a:chOff x="124" y="3266"/>
              <a:chExt cx="5510" cy="288"/>
            </a:xfrm>
          </p:grpSpPr>
          <p:pic>
            <p:nvPicPr>
              <p:cNvPr id="133" name="Picture 145" descr="bkgnd-label_store+archive"/>
              <p:cNvPicPr>
                <a:picLocks noChangeAspect="1" noChangeArrowheads="1"/>
              </p:cNvPicPr>
              <p:nvPr/>
            </p:nvPicPr>
            <p:blipFill>
              <a:blip r:embed="rId36"/>
              <a:srcRect/>
              <a:stretch>
                <a:fillRect/>
              </a:stretch>
            </p:blipFill>
            <p:spPr bwMode="auto">
              <a:xfrm>
                <a:off x="124" y="3266"/>
                <a:ext cx="551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4" name="Text Box 146"/>
              <p:cNvSpPr txBox="1">
                <a:spLocks noChangeArrowheads="1"/>
              </p:cNvSpPr>
              <p:nvPr/>
            </p:nvSpPr>
            <p:spPr bwMode="auto">
              <a:xfrm>
                <a:off x="2464" y="3309"/>
                <a:ext cx="841" cy="173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>
                    <a:solidFill>
                      <a:srgbClr val="FFFFFF"/>
                    </a:solidFill>
                    <a:latin typeface="Arial" charset="0"/>
                    <a:ea typeface="ＭＳ Ｐゴシック"/>
                  </a:rPr>
                  <a:t>Store &amp; Manage</a:t>
                </a:r>
              </a:p>
            </p:txBody>
          </p:sp>
        </p:grpSp>
      </p:grpSp>
      <p:pic>
        <p:nvPicPr>
          <p:cNvPr id="147" name="Picture 147" descr="arrow-gold-2way"/>
          <p:cNvPicPr>
            <a:picLocks noChangeAspect="1" noChangeArrowheads="1"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228123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8" name="Picture 148" descr="arrow-gold-2way"/>
          <p:cNvPicPr>
            <a:picLocks noChangeAspect="1" noChangeArrowheads="1"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453548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" name="Picture 149" descr="arrow-gold-2way"/>
          <p:cNvPicPr>
            <a:picLocks noChangeAspect="1" noChangeArrowheads="1"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675798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" name="Picture 150" descr="arrow-gold-2way"/>
          <p:cNvPicPr>
            <a:picLocks noChangeAspect="1" noChangeArrowheads="1"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8948738" y="4580392"/>
            <a:ext cx="4762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" name="Title 1"/>
          <p:cNvSpPr txBox="1">
            <a:spLocks/>
          </p:cNvSpPr>
          <p:nvPr/>
        </p:nvSpPr>
        <p:spPr bwMode="auto">
          <a:xfrm>
            <a:off x="1647764" y="221055"/>
            <a:ext cx="80454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72AA"/>
                </a:solidFill>
                <a:latin typeface="Arial"/>
                <a:ea typeface="ＭＳ Ｐゴシック" pitchFamily="35" charset="-128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72AA"/>
                </a:solidFill>
                <a:latin typeface="Arial" charset="0"/>
                <a:ea typeface="ＭＳ Ｐゴシック" pitchFamily="35" charset="-128"/>
                <a:cs typeface="Arial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7" charset="0"/>
                <a:ea typeface="ＭＳ Ｐゴシック" pitchFamily="35" charset="-128"/>
                <a:cs typeface="ＭＳ Ｐゴシック" pitchFamily="35" charset="-128"/>
              </a:defRPr>
            </a:lvl9pPr>
          </a:lstStyle>
          <a:p>
            <a:r>
              <a:rPr lang="en-US" smtClean="0">
                <a:latin typeface="Arial" charset="0"/>
                <a:ea typeface="ＭＳ Ｐゴシック"/>
                <a:cs typeface="Arial" charset="0"/>
              </a:rPr>
              <a:t>Full Information Governance with eDocs </a:t>
            </a:r>
            <a:endParaRPr lang="en-US" dirty="0" smtClean="0">
              <a:latin typeface="Arial" charset="0"/>
              <a:ea typeface="ＭＳ Ｐゴシック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11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5"/>
          <p:cNvGrpSpPr>
            <a:grpSpLocks/>
          </p:cNvGrpSpPr>
          <p:nvPr/>
        </p:nvGrpSpPr>
        <p:grpSpPr bwMode="auto">
          <a:xfrm>
            <a:off x="417513" y="1285875"/>
            <a:ext cx="8467725" cy="4821238"/>
            <a:chOff x="263" y="810"/>
            <a:chExt cx="5334" cy="3037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456" y="1584"/>
              <a:ext cx="720" cy="1780"/>
              <a:chOff x="456" y="1584"/>
              <a:chExt cx="720" cy="1780"/>
            </a:xfrm>
          </p:grpSpPr>
          <p:sp>
            <p:nvSpPr>
              <p:cNvPr id="80" name="Straight Connector 874538"/>
              <p:cNvSpPr>
                <a:spLocks noChangeShapeType="1"/>
              </p:cNvSpPr>
              <p:nvPr/>
            </p:nvSpPr>
            <p:spPr bwMode="auto">
              <a:xfrm>
                <a:off x="816" y="1584"/>
                <a:ext cx="0" cy="1536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81" name="Rectangle 80"/>
              <p:cNvSpPr>
                <a:spLocks noChangeArrowheads="1"/>
              </p:cNvSpPr>
              <p:nvPr/>
            </p:nvSpPr>
            <p:spPr bwMode="auto">
              <a:xfrm>
                <a:off x="456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2" name="Rectangle 81"/>
              <p:cNvSpPr>
                <a:spLocks noChangeArrowheads="1"/>
              </p:cNvSpPr>
              <p:nvPr/>
            </p:nvSpPr>
            <p:spPr bwMode="auto">
              <a:xfrm>
                <a:off x="456" y="210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3" name="Rectangle 82"/>
              <p:cNvSpPr>
                <a:spLocks noChangeArrowheads="1"/>
              </p:cNvSpPr>
              <p:nvPr/>
            </p:nvSpPr>
            <p:spPr bwMode="auto">
              <a:xfrm>
                <a:off x="456" y="244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4" name="Rectangle 83"/>
              <p:cNvSpPr>
                <a:spLocks noChangeArrowheads="1"/>
              </p:cNvSpPr>
              <p:nvPr/>
            </p:nvSpPr>
            <p:spPr bwMode="auto">
              <a:xfrm>
                <a:off x="456" y="2781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85" name="Rectangle 84"/>
              <p:cNvSpPr>
                <a:spLocks noChangeArrowheads="1"/>
              </p:cNvSpPr>
              <p:nvPr/>
            </p:nvSpPr>
            <p:spPr bwMode="auto">
              <a:xfrm>
                <a:off x="456" y="3117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6" name="Group 10"/>
            <p:cNvGrpSpPr>
              <a:grpSpLocks/>
            </p:cNvGrpSpPr>
            <p:nvPr/>
          </p:nvGrpSpPr>
          <p:grpSpPr bwMode="auto">
            <a:xfrm>
              <a:off x="4728" y="1584"/>
              <a:ext cx="720" cy="1108"/>
              <a:chOff x="4728" y="1584"/>
              <a:chExt cx="720" cy="1108"/>
            </a:xfrm>
          </p:grpSpPr>
          <p:sp>
            <p:nvSpPr>
              <p:cNvPr id="76" name="Straight Connector 874560"/>
              <p:cNvSpPr>
                <a:spLocks noChangeShapeType="1"/>
              </p:cNvSpPr>
              <p:nvPr/>
            </p:nvSpPr>
            <p:spPr bwMode="auto">
              <a:xfrm>
                <a:off x="5088" y="1584"/>
                <a:ext cx="0" cy="984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7" name="Rectangle 76"/>
              <p:cNvSpPr>
                <a:spLocks noChangeArrowheads="1"/>
              </p:cNvSpPr>
              <p:nvPr/>
            </p:nvSpPr>
            <p:spPr bwMode="auto">
              <a:xfrm>
                <a:off x="4728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8" name="Rectangle 77"/>
              <p:cNvSpPr>
                <a:spLocks noChangeArrowheads="1"/>
              </p:cNvSpPr>
              <p:nvPr/>
            </p:nvSpPr>
            <p:spPr bwMode="auto">
              <a:xfrm>
                <a:off x="4728" y="210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9" name="Rectangle 78"/>
              <p:cNvSpPr>
                <a:spLocks noChangeArrowheads="1"/>
              </p:cNvSpPr>
              <p:nvPr/>
            </p:nvSpPr>
            <p:spPr bwMode="auto">
              <a:xfrm>
                <a:off x="4728" y="244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7" name="Group 15"/>
            <p:cNvGrpSpPr>
              <a:grpSpLocks/>
            </p:cNvGrpSpPr>
            <p:nvPr/>
          </p:nvGrpSpPr>
          <p:grpSpPr bwMode="auto">
            <a:xfrm>
              <a:off x="3624" y="1584"/>
              <a:ext cx="942" cy="2152"/>
              <a:chOff x="3624" y="1584"/>
              <a:chExt cx="942" cy="2152"/>
            </a:xfrm>
          </p:grpSpPr>
          <p:sp>
            <p:nvSpPr>
              <p:cNvPr id="64" name="Straight Connector 874547"/>
              <p:cNvSpPr>
                <a:spLocks noChangeShapeType="1"/>
              </p:cNvSpPr>
              <p:nvPr/>
            </p:nvSpPr>
            <p:spPr bwMode="auto">
              <a:xfrm>
                <a:off x="3984" y="2232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5" name="Straight Connector 874549"/>
              <p:cNvSpPr>
                <a:spLocks noChangeShapeType="1"/>
              </p:cNvSpPr>
              <p:nvPr/>
            </p:nvSpPr>
            <p:spPr bwMode="auto">
              <a:xfrm>
                <a:off x="3984" y="2568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6" name="Straight Connector 874551"/>
              <p:cNvSpPr>
                <a:spLocks noChangeShapeType="1"/>
              </p:cNvSpPr>
              <p:nvPr/>
            </p:nvSpPr>
            <p:spPr bwMode="auto">
              <a:xfrm>
                <a:off x="3984" y="2904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7" name="Straight Connector 874552"/>
              <p:cNvSpPr>
                <a:spLocks noChangeShapeType="1"/>
              </p:cNvSpPr>
              <p:nvPr/>
            </p:nvSpPr>
            <p:spPr bwMode="auto">
              <a:xfrm flipH="1">
                <a:off x="3978" y="1584"/>
                <a:ext cx="6" cy="204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68" name="Rectangle 67"/>
              <p:cNvSpPr>
                <a:spLocks noChangeArrowheads="1"/>
              </p:cNvSpPr>
              <p:nvPr/>
            </p:nvSpPr>
            <p:spPr bwMode="auto">
              <a:xfrm>
                <a:off x="3624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9CCFF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9" name="Straight Connector 874557"/>
              <p:cNvSpPr>
                <a:spLocks noChangeShapeType="1"/>
              </p:cNvSpPr>
              <p:nvPr/>
            </p:nvSpPr>
            <p:spPr bwMode="auto">
              <a:xfrm>
                <a:off x="3978" y="3288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0" name="Straight Connector 874559"/>
              <p:cNvSpPr>
                <a:spLocks noChangeShapeType="1"/>
              </p:cNvSpPr>
              <p:nvPr/>
            </p:nvSpPr>
            <p:spPr bwMode="auto">
              <a:xfrm>
                <a:off x="3978" y="3624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1" name="Rectangle 70"/>
              <p:cNvSpPr>
                <a:spLocks noChangeArrowheads="1"/>
              </p:cNvSpPr>
              <p:nvPr/>
            </p:nvSpPr>
            <p:spPr bwMode="auto">
              <a:xfrm>
                <a:off x="4086" y="2097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4086" y="2433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3" name="Rectangle 72"/>
              <p:cNvSpPr>
                <a:spLocks noChangeArrowheads="1"/>
              </p:cNvSpPr>
              <p:nvPr/>
            </p:nvSpPr>
            <p:spPr bwMode="auto">
              <a:xfrm>
                <a:off x="4086" y="2769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4" name="Rectangle 73"/>
              <p:cNvSpPr>
                <a:spLocks noChangeArrowheads="1"/>
              </p:cNvSpPr>
              <p:nvPr/>
            </p:nvSpPr>
            <p:spPr bwMode="auto">
              <a:xfrm>
                <a:off x="4080" y="3153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5" name="Rectangle 74"/>
              <p:cNvSpPr>
                <a:spLocks noChangeArrowheads="1"/>
              </p:cNvSpPr>
              <p:nvPr/>
            </p:nvSpPr>
            <p:spPr bwMode="auto">
              <a:xfrm>
                <a:off x="4080" y="3489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2568" y="1584"/>
              <a:ext cx="936" cy="1840"/>
              <a:chOff x="2568" y="1584"/>
              <a:chExt cx="936" cy="1840"/>
            </a:xfrm>
          </p:grpSpPr>
          <p:sp>
            <p:nvSpPr>
              <p:cNvPr id="55" name="Straight Connector 874540"/>
              <p:cNvSpPr>
                <a:spLocks noChangeShapeType="1"/>
              </p:cNvSpPr>
              <p:nvPr/>
            </p:nvSpPr>
            <p:spPr bwMode="auto">
              <a:xfrm>
                <a:off x="2928" y="2640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6" name="Straight Connector 874542"/>
              <p:cNvSpPr>
                <a:spLocks noChangeShapeType="1"/>
              </p:cNvSpPr>
              <p:nvPr/>
            </p:nvSpPr>
            <p:spPr bwMode="auto">
              <a:xfrm>
                <a:off x="2928" y="2976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7" name="Straight Connector 874544"/>
              <p:cNvSpPr>
                <a:spLocks noChangeShapeType="1"/>
              </p:cNvSpPr>
              <p:nvPr/>
            </p:nvSpPr>
            <p:spPr bwMode="auto">
              <a:xfrm>
                <a:off x="2928" y="3312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8" name="Straight Connector 874545"/>
              <p:cNvSpPr>
                <a:spLocks noChangeShapeType="1"/>
              </p:cNvSpPr>
              <p:nvPr/>
            </p:nvSpPr>
            <p:spPr bwMode="auto">
              <a:xfrm>
                <a:off x="2928" y="1584"/>
                <a:ext cx="0" cy="1722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9" name="Rectangle 58"/>
              <p:cNvSpPr>
                <a:spLocks noChangeArrowheads="1"/>
              </p:cNvSpPr>
              <p:nvPr/>
            </p:nvSpPr>
            <p:spPr bwMode="auto">
              <a:xfrm>
                <a:off x="2568" y="174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0" name="Rectangle 59"/>
              <p:cNvSpPr>
                <a:spLocks noChangeArrowheads="1"/>
              </p:cNvSpPr>
              <p:nvPr/>
            </p:nvSpPr>
            <p:spPr bwMode="auto">
              <a:xfrm>
                <a:off x="2568" y="208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3024" y="2505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2" name="Rectangle 61"/>
              <p:cNvSpPr>
                <a:spLocks noChangeArrowheads="1"/>
              </p:cNvSpPr>
              <p:nvPr/>
            </p:nvSpPr>
            <p:spPr bwMode="auto">
              <a:xfrm>
                <a:off x="3024" y="2841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3" name="Rectangle 62"/>
              <p:cNvSpPr>
                <a:spLocks noChangeArrowheads="1"/>
              </p:cNvSpPr>
              <p:nvPr/>
            </p:nvSpPr>
            <p:spPr bwMode="auto">
              <a:xfrm>
                <a:off x="3024" y="3177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9" name="Group 38"/>
            <p:cNvGrpSpPr>
              <a:grpSpLocks/>
            </p:cNvGrpSpPr>
            <p:nvPr/>
          </p:nvGrpSpPr>
          <p:grpSpPr bwMode="auto">
            <a:xfrm>
              <a:off x="1512" y="1611"/>
              <a:ext cx="936" cy="1417"/>
              <a:chOff x="1512" y="1611"/>
              <a:chExt cx="936" cy="1417"/>
            </a:xfrm>
          </p:grpSpPr>
          <p:sp>
            <p:nvSpPr>
              <p:cNvPr id="49" name="Straight Connector 874539"/>
              <p:cNvSpPr>
                <a:spLocks noChangeShapeType="1"/>
              </p:cNvSpPr>
              <p:nvPr/>
            </p:nvSpPr>
            <p:spPr bwMode="auto">
              <a:xfrm>
                <a:off x="1872" y="1611"/>
                <a:ext cx="0" cy="1293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1512" y="1773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1512" y="2109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1512" y="2445"/>
                <a:ext cx="720" cy="247"/>
              </a:xfrm>
              <a:prstGeom prst="rect">
                <a:avLst/>
              </a:prstGeom>
              <a:gradFill rotWithShape="1">
                <a:gsLst>
                  <a:gs pos="0">
                    <a:srgbClr val="93DCED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53" name="Straight Connector 874580"/>
              <p:cNvSpPr>
                <a:spLocks noChangeShapeType="1"/>
              </p:cNvSpPr>
              <p:nvPr/>
            </p:nvSpPr>
            <p:spPr bwMode="auto">
              <a:xfrm>
                <a:off x="1875" y="2904"/>
                <a:ext cx="186" cy="0"/>
              </a:xfrm>
              <a:prstGeom prst="line">
                <a:avLst/>
              </a:prstGeom>
              <a:noFill/>
              <a:ln w="25400" algn="ctr">
                <a:solidFill>
                  <a:srgbClr val="9F9FA2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1968" y="2781"/>
                <a:ext cx="480" cy="247"/>
              </a:xfrm>
              <a:prstGeom prst="rect">
                <a:avLst/>
              </a:prstGeom>
              <a:gradFill rotWithShape="1">
                <a:gsLst>
                  <a:gs pos="0">
                    <a:srgbClr val="DCDCDC"/>
                  </a:gs>
                  <a:gs pos="100000">
                    <a:srgbClr val="FFFFFF"/>
                  </a:gs>
                </a:gsLst>
                <a:lin ang="5400000" scaled="1"/>
              </a:gradFill>
              <a:ln w="25400" cap="flat" cmpd="sng" algn="ctr">
                <a:solidFill>
                  <a:srgbClr val="9F9FA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dist="53882" dir="2700000" algn="ctr" rotWithShape="0">
                  <a:srgbClr val="DCDCDC">
                    <a:alpha val="74998"/>
                  </a:srgbClr>
                </a:outerShdw>
              </a:effectLst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10" name="Straight Connector 874581"/>
            <p:cNvSpPr>
              <a:spLocks noChangeShapeType="1"/>
            </p:cNvSpPr>
            <p:nvPr/>
          </p:nvSpPr>
          <p:spPr bwMode="auto">
            <a:xfrm>
              <a:off x="594" y="1868"/>
              <a:ext cx="1919" cy="4"/>
            </a:xfrm>
            <a:prstGeom prst="line">
              <a:avLst/>
            </a:prstGeom>
            <a:noFill/>
            <a:ln w="57150" algn="ctr">
              <a:solidFill>
                <a:srgbClr val="156C81"/>
              </a:solidFill>
              <a:prstDash val="sysDot"/>
              <a:round/>
              <a:headEnd/>
              <a:tailEnd type="triangle" w="lg" len="lg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grpSp>
          <p:nvGrpSpPr>
            <p:cNvPr id="11" name="Group 46"/>
            <p:cNvGrpSpPr>
              <a:grpSpLocks/>
            </p:cNvGrpSpPr>
            <p:nvPr/>
          </p:nvGrpSpPr>
          <p:grpSpPr bwMode="auto">
            <a:xfrm>
              <a:off x="1872" y="1860"/>
              <a:ext cx="2112" cy="660"/>
              <a:chOff x="1872" y="1860"/>
              <a:chExt cx="2112" cy="660"/>
            </a:xfrm>
          </p:grpSpPr>
          <p:sp>
            <p:nvSpPr>
              <p:cNvPr id="46" name="Straight Connector 874611"/>
              <p:cNvSpPr>
                <a:spLocks noChangeShapeType="1"/>
              </p:cNvSpPr>
              <p:nvPr/>
            </p:nvSpPr>
            <p:spPr bwMode="auto">
              <a:xfrm flipH="1">
                <a:off x="1872" y="2003"/>
                <a:ext cx="538" cy="517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47" name="Straight Connector 874612"/>
              <p:cNvSpPr>
                <a:spLocks noChangeShapeType="1"/>
              </p:cNvSpPr>
              <p:nvPr/>
            </p:nvSpPr>
            <p:spPr bwMode="auto">
              <a:xfrm>
                <a:off x="2848" y="1953"/>
                <a:ext cx="1136" cy="567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48" name="Straight Connector 874622"/>
              <p:cNvSpPr>
                <a:spLocks noChangeShapeType="1"/>
              </p:cNvSpPr>
              <p:nvPr/>
            </p:nvSpPr>
            <p:spPr bwMode="auto">
              <a:xfrm>
                <a:off x="2845" y="1860"/>
                <a:ext cx="659" cy="0"/>
              </a:xfrm>
              <a:prstGeom prst="line">
                <a:avLst/>
              </a:prstGeom>
              <a:noFill/>
              <a:ln w="57150" algn="ctr">
                <a:solidFill>
                  <a:srgbClr val="156C81"/>
                </a:solidFill>
                <a:prstDash val="sysDot"/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  <p:sp>
          <p:nvSpPr>
            <p:cNvPr id="12" name="Straight Connector 874613"/>
            <p:cNvSpPr>
              <a:spLocks noChangeShapeType="1"/>
            </p:cNvSpPr>
            <p:nvPr/>
          </p:nvSpPr>
          <p:spPr bwMode="auto">
            <a:xfrm flipV="1">
              <a:off x="4243" y="2043"/>
              <a:ext cx="411" cy="452"/>
            </a:xfrm>
            <a:prstGeom prst="line">
              <a:avLst/>
            </a:prstGeom>
            <a:noFill/>
            <a:ln w="57150" algn="ctr">
              <a:solidFill>
                <a:srgbClr val="156C81"/>
              </a:solidFill>
              <a:prstDash val="sysDot"/>
              <a:round/>
              <a:headEnd type="triangle" w="med" len="med"/>
              <a:tailEnd type="triangle" w="med" len="med"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05" y="1357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4" name="Rectangle 815140"/>
            <p:cNvSpPr>
              <a:spLocks noChangeArrowheads="1"/>
            </p:cNvSpPr>
            <p:nvPr/>
          </p:nvSpPr>
          <p:spPr bwMode="auto">
            <a:xfrm>
              <a:off x="1374" y="1352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5" name="Rectangle 815140"/>
            <p:cNvSpPr>
              <a:spLocks noChangeArrowheads="1"/>
            </p:cNvSpPr>
            <p:nvPr/>
          </p:nvSpPr>
          <p:spPr bwMode="auto">
            <a:xfrm>
              <a:off x="2444" y="1348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6" name="Rectangle 815140"/>
            <p:cNvSpPr>
              <a:spLocks noChangeArrowheads="1"/>
            </p:cNvSpPr>
            <p:nvPr/>
          </p:nvSpPr>
          <p:spPr bwMode="auto">
            <a:xfrm>
              <a:off x="3513" y="1348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7" name="Rectangle 815140"/>
            <p:cNvSpPr>
              <a:spLocks noChangeArrowheads="1"/>
            </p:cNvSpPr>
            <p:nvPr/>
          </p:nvSpPr>
          <p:spPr bwMode="auto">
            <a:xfrm>
              <a:off x="4583" y="1348"/>
              <a:ext cx="1014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b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8" name="Straight Connector 815141"/>
            <p:cNvSpPr>
              <a:spLocks noChangeShapeType="1"/>
            </p:cNvSpPr>
            <p:nvPr/>
          </p:nvSpPr>
          <p:spPr bwMode="auto">
            <a:xfrm>
              <a:off x="2928" y="1056"/>
              <a:ext cx="0" cy="288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19" name="Straight Connector 815142"/>
            <p:cNvSpPr>
              <a:spLocks noChangeShapeType="1"/>
            </p:cNvSpPr>
            <p:nvPr/>
          </p:nvSpPr>
          <p:spPr bwMode="auto">
            <a:xfrm>
              <a:off x="816" y="1200"/>
              <a:ext cx="4272" cy="0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0" name="Straight Connector 815143"/>
            <p:cNvSpPr>
              <a:spLocks noChangeShapeType="1"/>
            </p:cNvSpPr>
            <p:nvPr/>
          </p:nvSpPr>
          <p:spPr bwMode="auto">
            <a:xfrm>
              <a:off x="816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1" name="Straight Connector 815144"/>
            <p:cNvSpPr>
              <a:spLocks noChangeShapeType="1"/>
            </p:cNvSpPr>
            <p:nvPr/>
          </p:nvSpPr>
          <p:spPr bwMode="auto">
            <a:xfrm>
              <a:off x="1872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2" name="Straight Connector 815145"/>
            <p:cNvSpPr>
              <a:spLocks noChangeShapeType="1"/>
            </p:cNvSpPr>
            <p:nvPr/>
          </p:nvSpPr>
          <p:spPr bwMode="auto">
            <a:xfrm>
              <a:off x="4024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3" name="Straight Connector 815146"/>
            <p:cNvSpPr>
              <a:spLocks noChangeShapeType="1"/>
            </p:cNvSpPr>
            <p:nvPr/>
          </p:nvSpPr>
          <p:spPr bwMode="auto">
            <a:xfrm>
              <a:off x="5088" y="1200"/>
              <a:ext cx="0" cy="144"/>
            </a:xfrm>
            <a:prstGeom prst="line">
              <a:avLst/>
            </a:prstGeom>
            <a:noFill/>
            <a:ln w="25400" algn="ctr">
              <a:solidFill>
                <a:srgbClr val="9F9FA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/>
              </a:endParaRPr>
            </a:p>
          </p:txBody>
        </p:sp>
        <p:sp>
          <p:nvSpPr>
            <p:cNvPr id="24" name="TextBox 815154"/>
            <p:cNvSpPr txBox="1">
              <a:spLocks noChangeArrowheads="1"/>
            </p:cNvSpPr>
            <p:nvPr/>
          </p:nvSpPr>
          <p:spPr bwMode="auto">
            <a:xfrm>
              <a:off x="2448" y="816"/>
              <a:ext cx="96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MS PGothic" pitchFamily="34" charset="-128"/>
                </a:rPr>
                <a:t>Corporate</a:t>
              </a:r>
            </a:p>
          </p:txBody>
        </p:sp>
        <p:sp>
          <p:nvSpPr>
            <p:cNvPr id="25" name="Rectangle 815140"/>
            <p:cNvSpPr>
              <a:spLocks noChangeArrowheads="1"/>
            </p:cNvSpPr>
            <p:nvPr/>
          </p:nvSpPr>
          <p:spPr bwMode="auto">
            <a:xfrm>
              <a:off x="2460" y="810"/>
              <a:ext cx="940" cy="247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25400" algn="ctr">
              <a:solidFill>
                <a:srgbClr val="9F9FA2"/>
              </a:solidFill>
              <a:miter lim="800000"/>
              <a:headEnd/>
              <a:tailEnd/>
            </a:ln>
            <a:effectLst>
              <a:outerShdw dist="81320" dir="2319588" algn="ctr" rotWithShape="0">
                <a:srgbClr val="DCDCDC">
                  <a:alpha val="74997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6" name="Rectangle 64"/>
            <p:cNvSpPr>
              <a:spLocks noChangeArrowheads="1"/>
            </p:cNvSpPr>
            <p:nvPr/>
          </p:nvSpPr>
          <p:spPr bwMode="auto">
            <a:xfrm>
              <a:off x="1577" y="3559"/>
              <a:ext cx="116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>
              <a:prstShdw prst="shdw17" dist="17961" dir="2700000">
                <a:srgbClr val="0072AA">
                  <a:gamma/>
                  <a:shade val="60000"/>
                  <a:invGamma/>
                </a:srgbClr>
              </a:prst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7" name="Rectangle 65"/>
            <p:cNvSpPr>
              <a:spLocks noChangeArrowheads="1"/>
            </p:cNvSpPr>
            <p:nvPr/>
          </p:nvSpPr>
          <p:spPr bwMode="auto">
            <a:xfrm>
              <a:off x="1900" y="3362"/>
              <a:ext cx="116" cy="288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>
              <a:prstShdw prst="shdw17" dist="17961" dir="2700000">
                <a:srgbClr val="0072AA">
                  <a:gamma/>
                  <a:shade val="60000"/>
                  <a:invGamma/>
                </a:srgbClr>
              </a:prst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28" name="Group 66"/>
            <p:cNvGrpSpPr>
              <a:grpSpLocks/>
            </p:cNvGrpSpPr>
            <p:nvPr/>
          </p:nvGrpSpPr>
          <p:grpSpPr bwMode="auto">
            <a:xfrm>
              <a:off x="263" y="1686"/>
              <a:ext cx="511" cy="435"/>
              <a:chOff x="263" y="1686"/>
              <a:chExt cx="511" cy="435"/>
            </a:xfrm>
          </p:grpSpPr>
          <p:pic>
            <p:nvPicPr>
              <p:cNvPr id="44" name="Picture 67" descr="Blue-Head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63" y="1686"/>
                <a:ext cx="330" cy="4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Rectangle 874621"/>
              <p:cNvPicPr>
                <a:picLocks noChangeAspect="1" noChangeArrowheads="1"/>
              </p:cNvPicPr>
              <p:nvPr/>
            </p:nvPicPr>
            <p:blipFill>
              <a:blip r:embed="rId3"/>
              <a:srcRect t="19511" r="6911" b="6911"/>
              <a:stretch>
                <a:fillRect/>
              </a:stretch>
            </p:blipFill>
            <p:spPr bwMode="auto">
              <a:xfrm>
                <a:off x="545" y="1901"/>
                <a:ext cx="229" cy="1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9" name="Group 69"/>
            <p:cNvGrpSpPr>
              <a:grpSpLocks/>
            </p:cNvGrpSpPr>
            <p:nvPr/>
          </p:nvGrpSpPr>
          <p:grpSpPr bwMode="auto">
            <a:xfrm>
              <a:off x="4557" y="1687"/>
              <a:ext cx="531" cy="440"/>
              <a:chOff x="4557" y="1687"/>
              <a:chExt cx="531" cy="440"/>
            </a:xfrm>
          </p:grpSpPr>
          <p:pic>
            <p:nvPicPr>
              <p:cNvPr id="42" name="Picture 70" descr="Black-Head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57" y="1687"/>
                <a:ext cx="332" cy="4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Rectangle 87462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826" y="1830"/>
                <a:ext cx="262" cy="2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0" name="Group 72"/>
            <p:cNvGrpSpPr>
              <a:grpSpLocks/>
            </p:cNvGrpSpPr>
            <p:nvPr/>
          </p:nvGrpSpPr>
          <p:grpSpPr bwMode="auto">
            <a:xfrm>
              <a:off x="1312" y="1666"/>
              <a:ext cx="3129" cy="1117"/>
              <a:chOff x="1312" y="1666"/>
              <a:chExt cx="3129" cy="1117"/>
            </a:xfrm>
          </p:grpSpPr>
          <p:grpSp>
            <p:nvGrpSpPr>
              <p:cNvPr id="34" name="Group 73"/>
              <p:cNvGrpSpPr>
                <a:grpSpLocks/>
              </p:cNvGrpSpPr>
              <p:nvPr/>
            </p:nvGrpSpPr>
            <p:grpSpPr bwMode="auto">
              <a:xfrm>
                <a:off x="3904" y="2378"/>
                <a:ext cx="537" cy="385"/>
                <a:chOff x="3904" y="2378"/>
                <a:chExt cx="537" cy="385"/>
              </a:xfrm>
            </p:grpSpPr>
            <p:pic>
              <p:nvPicPr>
                <p:cNvPr id="40" name="Picture 74" descr="j0431641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3904" y="2378"/>
                  <a:ext cx="364" cy="3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1" name="Rectangle 874618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170" y="2492"/>
                  <a:ext cx="271" cy="2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35" name="Group 76"/>
              <p:cNvGrpSpPr>
                <a:grpSpLocks/>
              </p:cNvGrpSpPr>
              <p:nvPr/>
            </p:nvGrpSpPr>
            <p:grpSpPr bwMode="auto">
              <a:xfrm>
                <a:off x="3414" y="1666"/>
                <a:ext cx="549" cy="568"/>
                <a:chOff x="3414" y="1666"/>
                <a:chExt cx="549" cy="568"/>
              </a:xfrm>
            </p:grpSpPr>
            <p:pic>
              <p:nvPicPr>
                <p:cNvPr id="38" name="Picture 77" descr="j0431614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3414" y="1666"/>
                  <a:ext cx="420" cy="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" name="Rectangle 874626"/>
                <p:cNvPicPr>
                  <a:picLocks noChangeAspect="1" noChangeArrowheads="1"/>
                </p:cNvPicPr>
                <p:nvPr/>
              </p:nvPicPr>
              <p:blipFill>
                <a:blip r:embed="rId9">
                  <a:lum bright="-6000"/>
                </a:blip>
                <a:srcRect/>
                <a:stretch>
                  <a:fillRect/>
                </a:stretch>
              </p:blipFill>
              <p:spPr bwMode="auto">
                <a:xfrm>
                  <a:off x="3592" y="1863"/>
                  <a:ext cx="371" cy="3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36" name="Picture 79" descr="Yellow-Shirt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312" y="2365"/>
                <a:ext cx="321" cy="4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7" name="Rectangle 874617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556" y="2525"/>
                <a:ext cx="242" cy="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1" name="Group 81"/>
            <p:cNvGrpSpPr>
              <a:grpSpLocks/>
            </p:cNvGrpSpPr>
            <p:nvPr/>
          </p:nvGrpSpPr>
          <p:grpSpPr bwMode="auto">
            <a:xfrm>
              <a:off x="2384" y="1662"/>
              <a:ext cx="495" cy="424"/>
              <a:chOff x="2384" y="1662"/>
              <a:chExt cx="495" cy="424"/>
            </a:xfrm>
          </p:grpSpPr>
          <p:pic>
            <p:nvPicPr>
              <p:cNvPr id="32" name="Picture 82" descr="Green-Shirt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2384" y="1662"/>
                <a:ext cx="326" cy="4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83" descr="j0431602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2624" y="1831"/>
                <a:ext cx="255" cy="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19742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4811713" y="914400"/>
            <a:ext cx="4179887" cy="5410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286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Can be configured to  capture social content in the Records-managed Archive for compliance, eDiscovery…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Extends information management strategy to include these new types of social content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Transparent to end users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Streams Social Content objects in near real time to Enterprise Library</a:t>
            </a:r>
          </a:p>
          <a:p>
            <a:pPr marL="228600" marR="0" lvl="2" indent="-228600" defTabSz="91440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3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Integration with eDOCS DM in Q2 Calendar 2010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76200" y="857250"/>
            <a:ext cx="4457700" cy="1600200"/>
          </a:xfrm>
          <a:prstGeom prst="ellipse">
            <a:avLst/>
          </a:prstGeom>
          <a:gradFill flip="none" rotWithShape="1">
            <a:gsLst>
              <a:gs pos="0">
                <a:srgbClr val="AABCD2">
                  <a:lumMod val="40000"/>
                  <a:lumOff val="60000"/>
                  <a:shade val="30000"/>
                  <a:satMod val="115000"/>
                </a:srgbClr>
              </a:gs>
              <a:gs pos="50000">
                <a:srgbClr val="AABCD2">
                  <a:lumMod val="40000"/>
                  <a:lumOff val="60000"/>
                  <a:shade val="67500"/>
                  <a:satMod val="115000"/>
                </a:srgbClr>
              </a:gs>
              <a:gs pos="100000">
                <a:srgbClr val="AABCD2">
                  <a:lumMod val="40000"/>
                  <a:lumOff val="60000"/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16" name="Straight Arrow Connector 76"/>
          <p:cNvCxnSpPr>
            <a:cxnSpLocks noChangeShapeType="1"/>
          </p:cNvCxnSpPr>
          <p:nvPr/>
        </p:nvCxnSpPr>
        <p:spPr bwMode="auto">
          <a:xfrm rot="16200000" flipV="1">
            <a:off x="1273175" y="2266950"/>
            <a:ext cx="876300" cy="571500"/>
          </a:xfrm>
          <a:prstGeom prst="straightConnector1">
            <a:avLst/>
          </a:prstGeom>
          <a:noFill/>
          <a:ln w="57150">
            <a:solidFill>
              <a:srgbClr val="FFC72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3067050"/>
            <a:ext cx="22701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2339975" y="2266950"/>
            <a:ext cx="876300" cy="571500"/>
          </a:xfrm>
          <a:prstGeom prst="straightConnector1">
            <a:avLst/>
          </a:prstGeom>
          <a:noFill/>
          <a:ln w="57150">
            <a:solidFill>
              <a:srgbClr val="FFC72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Straight Arrow Connector 74"/>
          <p:cNvCxnSpPr>
            <a:cxnSpLocks noChangeShapeType="1"/>
          </p:cNvCxnSpPr>
          <p:nvPr/>
        </p:nvCxnSpPr>
        <p:spPr bwMode="auto">
          <a:xfrm rot="5400000" flipH="1" flipV="1">
            <a:off x="1767682" y="2494756"/>
            <a:ext cx="990600" cy="1587"/>
          </a:xfrm>
          <a:prstGeom prst="straightConnector1">
            <a:avLst/>
          </a:prstGeom>
          <a:noFill/>
          <a:ln w="57150">
            <a:solidFill>
              <a:srgbClr val="FFC72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152400" y="1576388"/>
            <a:ext cx="1436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Wikis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665288" y="1390650"/>
            <a:ext cx="1039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Blogs</a:t>
            </a: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838200" y="933450"/>
            <a:ext cx="2362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Discussions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628900" y="1619250"/>
            <a:ext cx="1776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31270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8876" y="2688770"/>
            <a:ext cx="4495724" cy="333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1000" y="990600"/>
            <a:ext cx="41148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171450" indent="-171450" algn="l" rtl="0" eaLnBrk="0" fontAlgn="base" hangingPunct="0"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803275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146175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1487488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5pPr>
            <a:lvl6pPr marL="19446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6pPr>
            <a:lvl7pPr marL="24018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7pPr>
            <a:lvl8pPr marL="28590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8pPr>
            <a:lvl9pPr marL="33162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User Profiles and Blogs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Easy-to-use Wikis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Powerful File Sharing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Content Placeholder 16"/>
          <p:cNvSpPr txBox="1">
            <a:spLocks/>
          </p:cNvSpPr>
          <p:nvPr/>
        </p:nvSpPr>
        <p:spPr bwMode="auto">
          <a:xfrm>
            <a:off x="4648200" y="990600"/>
            <a:ext cx="41148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803275" indent="-1762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146175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1487488" indent="-1778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5pPr>
            <a:lvl6pPr marL="19446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6pPr>
            <a:lvl7pPr marL="24018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7pPr>
            <a:lvl8pPr marL="28590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8pPr>
            <a:lvl9pPr marL="3316288" indent="-177800" algn="l" rtl="0" fontAlgn="base">
              <a:spcBef>
                <a:spcPct val="0"/>
              </a:spcBef>
              <a:spcAft>
                <a:spcPct val="30000"/>
              </a:spcAft>
              <a:buClr>
                <a:srgbClr val="0072AA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171450" marR="0" lvl="0" indent="-171450" algn="l" defTabSz="914400" rtl="0" eaLnBrk="0" fontAlgn="base" latinLnBrk="0" hangingPunct="0">
              <a:lnSpc>
                <a:spcPct val="8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Instant-indexed Social Search</a:t>
            </a:r>
          </a:p>
          <a:p>
            <a:pPr marL="171450" marR="0" lvl="0" indent="-171450" algn="l" defTabSz="914400" rtl="0" eaLnBrk="0" fontAlgn="base" latinLnBrk="0" hangingPunct="0">
              <a:lnSpc>
                <a:spcPct val="8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Rich mobile experience on iPhone or Blackberry</a:t>
            </a:r>
          </a:p>
          <a:p>
            <a:pPr marL="171450" marR="0" lvl="0" indent="-171450" algn="l" defTabSz="914400" rtl="0" eaLnBrk="0" fontAlgn="base" latinLnBrk="0" hangingPunct="0">
              <a:lnSpc>
                <a:spcPct val="80000"/>
              </a:lnSpc>
              <a:spcBef>
                <a:spcPct val="25000"/>
              </a:spcBef>
              <a:spcAft>
                <a:spcPct val="4000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2968625"/>
            <a:ext cx="1554163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041650"/>
            <a:ext cx="1828800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44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3200" y="1963738"/>
            <a:ext cx="2540000" cy="3584575"/>
          </a:xfrm>
          <a:prstGeom prst="rect">
            <a:avLst/>
          </a:prstGeom>
          <a:gradFill rotWithShape="1">
            <a:gsLst>
              <a:gs pos="0">
                <a:srgbClr val="90D8E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tabLst>
                <a:tab pos="228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en-US" altLang="en-US" sz="1400" b="1" i="0" u="none" strike="noStrike" kern="0" cap="none" spc="0" normalizeH="0" baseline="0" noProof="0" smtClean="0">
              <a:ln>
                <a:noFill/>
              </a:ln>
              <a:solidFill>
                <a:srgbClr val="0272AB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Production Upgrade Support	</a:t>
            </a: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Assigned Program Manager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Assigned Technical Consultant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Regular Communication &amp; Reporting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Collective Issue Management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&amp; Prioritization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Review of Customer’s Upgrade Plan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Stand By Support During Cut Over Weekend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Go Live Support 1</a:t>
            </a:r>
            <a:r>
              <a:rPr kumimoji="0" lang="en-US" altLang="en-US" sz="1000" b="0" i="0" u="none" strike="noStrike" kern="0" cap="none" spc="0" normalizeH="0" baseline="30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</a:t>
            </a: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Day of Production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Technical Service Days</a:t>
            </a:r>
          </a:p>
          <a:p>
            <a:pPr marL="0" marR="0" lvl="0" indent="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Other optional Services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  <a:defRPr/>
            </a:pP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08413" y="6499225"/>
            <a:ext cx="14747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Product Management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550150" y="2224088"/>
            <a:ext cx="13493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Product</a:t>
            </a:r>
            <a:b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</a:b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Enhancement</a:t>
            </a:r>
            <a:b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</a:br>
            <a:r>
              <a:rPr kumimoji="0" lang="en-US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272AB"/>
                </a:solidFill>
                <a:effectLst/>
                <a:uLnTx/>
                <a:uFillTx/>
                <a:latin typeface="Arial" panose="020B0604020202020204" pitchFamily="34" charset="0"/>
              </a:rPr>
              <a:t>Requests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644775" y="102393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Adoption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675313" y="1023938"/>
            <a:ext cx="862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Deployment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435475" y="1719263"/>
            <a:ext cx="184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10" name="Picture 9" descr="icon_Custom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5" y="585788"/>
            <a:ext cx="248285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con_Global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488" y="566738"/>
            <a:ext cx="2492375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icon_Learning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595313"/>
            <a:ext cx="249237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2457450" y="1282700"/>
            <a:ext cx="1039813" cy="0"/>
          </a:xfrm>
          <a:prstGeom prst="line">
            <a:avLst/>
          </a:prstGeom>
          <a:noFill/>
          <a:ln w="25400">
            <a:solidFill>
              <a:srgbClr val="9F9FA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rot="10800000">
            <a:off x="5557838" y="1282700"/>
            <a:ext cx="1039812" cy="0"/>
          </a:xfrm>
          <a:prstGeom prst="line">
            <a:avLst/>
          </a:prstGeom>
          <a:noFill/>
          <a:ln w="25400">
            <a:solidFill>
              <a:srgbClr val="9F9FA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116388" y="1387475"/>
            <a:ext cx="847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Customers</a:t>
            </a:r>
            <a:endParaRPr kumimoji="0" lang="en-US" altLang="en-US" sz="1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134225" y="1419225"/>
            <a:ext cx="1136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Global Services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808038" y="1411288"/>
            <a:ext cx="1277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Learning Services</a:t>
            </a:r>
          </a:p>
        </p:txBody>
      </p:sp>
      <p:pic>
        <p:nvPicPr>
          <p:cNvPr id="18" name="Picture 17" descr="ring_DevelopmentMethod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3979863"/>
            <a:ext cx="4079875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ring_Quality-Manage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3349625"/>
            <a:ext cx="40798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ring_SoftwareMaintena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63" y="2716213"/>
            <a:ext cx="407987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ring-3Suppor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1909763"/>
            <a:ext cx="4097337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ring_center-sma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2495550"/>
            <a:ext cx="135255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icon_ContactSuppor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63" y="2449513"/>
            <a:ext cx="75247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arrow_Suppor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630363"/>
            <a:ext cx="411162" cy="129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arrow_ProductManageme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6107113"/>
            <a:ext cx="384175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arrow_ProductEnhancemen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2108200"/>
            <a:ext cx="1039813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45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536575" y="927100"/>
            <a:ext cx="7950200" cy="5289550"/>
            <a:chOff x="535916" y="927100"/>
            <a:chExt cx="7950200" cy="5289550"/>
          </a:xfrm>
        </p:grpSpPr>
        <p:grpSp>
          <p:nvGrpSpPr>
            <p:cNvPr id="5" name="Group 36"/>
            <p:cNvGrpSpPr>
              <a:grpSpLocks/>
            </p:cNvGrpSpPr>
            <p:nvPr/>
          </p:nvGrpSpPr>
          <p:grpSpPr bwMode="auto">
            <a:xfrm>
              <a:off x="535916" y="927100"/>
              <a:ext cx="7950200" cy="5289550"/>
              <a:chOff x="566738" y="927100"/>
              <a:chExt cx="7950200" cy="5289550"/>
            </a:xfrm>
          </p:grpSpPr>
          <p:grpSp>
            <p:nvGrpSpPr>
              <p:cNvPr id="7" name="Group 35"/>
              <p:cNvGrpSpPr>
                <a:grpSpLocks/>
              </p:cNvGrpSpPr>
              <p:nvPr/>
            </p:nvGrpSpPr>
            <p:grpSpPr bwMode="auto">
              <a:xfrm>
                <a:off x="566738" y="927100"/>
                <a:ext cx="7950200" cy="5289550"/>
                <a:chOff x="566738" y="927100"/>
                <a:chExt cx="7950200" cy="5289550"/>
              </a:xfrm>
            </p:grpSpPr>
            <p:grpSp>
              <p:nvGrpSpPr>
                <p:cNvPr id="9" name="Group 33"/>
                <p:cNvGrpSpPr>
                  <a:grpSpLocks/>
                </p:cNvGrpSpPr>
                <p:nvPr/>
              </p:nvGrpSpPr>
              <p:grpSpPr bwMode="auto">
                <a:xfrm>
                  <a:off x="566738" y="927100"/>
                  <a:ext cx="7950200" cy="5289550"/>
                  <a:chOff x="566738" y="927100"/>
                  <a:chExt cx="7950200" cy="5289550"/>
                </a:xfrm>
              </p:grpSpPr>
              <p:grpSp>
                <p:nvGrpSpPr>
                  <p:cNvPr id="11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566738" y="927100"/>
                    <a:ext cx="7950200" cy="5289550"/>
                    <a:chOff x="566738" y="927100"/>
                    <a:chExt cx="7950200" cy="5289550"/>
                  </a:xfrm>
                </p:grpSpPr>
                <p:pic>
                  <p:nvPicPr>
                    <p:cNvPr id="17" name="Picture 7" descr="eDOCS_email_solutions_slide_082108.png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6738" y="927100"/>
                      <a:ext cx="7950200" cy="52895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8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5371" y="1063090"/>
                      <a:ext cx="2002972" cy="711200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74BFE8"/>
                        </a:gs>
                        <a:gs pos="50000">
                          <a:srgbClr val="2D94C2"/>
                        </a:gs>
                        <a:gs pos="100000">
                          <a:srgbClr val="0072A4"/>
                        </a:gs>
                      </a:gsLst>
                      <a:lin ang="5400000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>
                      <a:lvl1pPr marL="176213" indent="-176213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76213" marR="0" lvl="0" indent="-176213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kumimoji="0" lang="en-US" alt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" name="Rectangle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472627" y="1063090"/>
                      <a:ext cx="2002972" cy="711200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74BFE8"/>
                        </a:gs>
                        <a:gs pos="50000">
                          <a:srgbClr val="2D94C2"/>
                        </a:gs>
                        <a:gs pos="100000">
                          <a:srgbClr val="0072A4"/>
                        </a:gs>
                      </a:gsLst>
                      <a:lin ang="5400000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>
                      <a:lvl1pPr marL="176213" indent="-176213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76213" marR="0" lvl="0" indent="-176213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kumimoji="0" lang="en-US" alt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" name="Rectangle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84691" y="1063090"/>
                      <a:ext cx="2240602" cy="711200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74BFE8"/>
                        </a:gs>
                        <a:gs pos="50000">
                          <a:srgbClr val="2D94C2"/>
                        </a:gs>
                        <a:gs pos="100000">
                          <a:srgbClr val="0072A4"/>
                        </a:gs>
                      </a:gsLst>
                      <a:lin ang="5400000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>
                      <a:lvl1pPr marL="176213" indent="-176213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76213" marR="0" lvl="0" indent="-176213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kumimoji="0" lang="en-US" alt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1" name="Rectangle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511615" y="3955311"/>
                      <a:ext cx="2002972" cy="643691"/>
                    </a:xfrm>
                    <a:prstGeom prst="rect">
                      <a:avLst/>
                    </a:prstGeom>
                    <a:gradFill rotWithShape="0">
                      <a:gsLst>
                        <a:gs pos="0">
                          <a:srgbClr val="56ABD6"/>
                        </a:gs>
                        <a:gs pos="50000">
                          <a:srgbClr val="0D86B7"/>
                        </a:gs>
                        <a:gs pos="100000">
                          <a:srgbClr val="006A9C"/>
                        </a:gs>
                      </a:gsLst>
                      <a:lin ang="5400000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anchor="ctr"/>
                    <a:lstStyle>
                      <a:lvl1pPr marL="176213" indent="-176213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76213" marR="0" lvl="0" indent="-176213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kumimoji="0" lang="en-US" alt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12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829340" y="1105786"/>
                    <a:ext cx="7421525" cy="3493613"/>
                    <a:chOff x="829340" y="1105786"/>
                    <a:chExt cx="7421525" cy="3493613"/>
                  </a:xfrm>
                </p:grpSpPr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828676" y="1260475"/>
                      <a:ext cx="2041525" cy="400050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</a:rPr>
                        <a:t>Email Filing</a:t>
                      </a:r>
                    </a:p>
                  </p:txBody>
                </p:sp>
                <p:sp>
                  <p:nvSpPr>
                    <p:cNvPr id="14" name="TextBox 1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74274" y="1105786"/>
                      <a:ext cx="1850065" cy="70788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en-US" sz="20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Document Management</a:t>
                      </a:r>
                    </a:p>
                  </p:txBody>
                </p:sp>
                <p:sp>
                  <p:nvSpPr>
                    <p:cNvPr id="15" name="TextBox 1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134986" y="1259674"/>
                      <a:ext cx="2115879" cy="4001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en-US" sz="20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Email Archiving</a:t>
                      </a:r>
                    </a:p>
                  </p:txBody>
                </p:sp>
                <p:sp>
                  <p:nvSpPr>
                    <p:cNvPr id="16" name="TextBox 1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409469" y="3891513"/>
                      <a:ext cx="2179675" cy="70788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72AA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en-US" sz="2000" b="1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Records Management</a:t>
                      </a:r>
                    </a:p>
                  </p:txBody>
                </p:sp>
              </p:grpSp>
            </p:grpSp>
            <p:sp>
              <p:nvSpPr>
                <p:cNvPr id="10" name="Rectangle 9"/>
                <p:cNvSpPr>
                  <a:spLocks noChangeArrowheads="1"/>
                </p:cNvSpPr>
                <p:nvPr/>
              </p:nvSpPr>
              <p:spPr bwMode="auto">
                <a:xfrm>
                  <a:off x="6198780" y="2955850"/>
                  <a:ext cx="1463040" cy="250488"/>
                </a:xfrm>
                <a:prstGeom prst="rect">
                  <a:avLst/>
                </a:prstGeom>
                <a:gradFill rotWithShape="0">
                  <a:gsLst>
                    <a:gs pos="0">
                      <a:srgbClr val="9DD7F4"/>
                    </a:gs>
                    <a:gs pos="50000">
                      <a:srgbClr val="AADCF5"/>
                    </a:gs>
                    <a:gs pos="100000">
                      <a:srgbClr val="B9E2F7"/>
                    </a:gs>
                  </a:gsLst>
                  <a:lin ang="540000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marL="176213" indent="-176213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0072AA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0072AA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0072AA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0072AA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176213" marR="0" lvl="0" indent="-176213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>
                      <a:srgbClr val="0072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" name="Rectangle 7"/>
              <p:cNvSpPr/>
              <p:nvPr/>
            </p:nvSpPr>
            <p:spPr>
              <a:xfrm>
                <a:off x="6151232" y="2878552"/>
                <a:ext cx="1355354" cy="36065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700" b="0" i="0" u="none" strike="noStrike" kern="0" cap="none" spc="0" normalizeH="0" baseline="0" noProof="0" dirty="0">
                    <a:ln w="9000" cmpd="sng">
                      <a:solidFill>
                        <a:srgbClr val="000000">
                          <a:shade val="50000"/>
                          <a:satMod val="120000"/>
                        </a:srgbClr>
                      </a:solidFill>
                      <a:prstDash val="solid"/>
                    </a:ln>
                    <a:gradFill>
                      <a:gsLst>
                        <a:gs pos="0">
                          <a:srgbClr val="000000">
                            <a:shade val="20000"/>
                            <a:satMod val="245000"/>
                          </a:srgbClr>
                        </a:gs>
                        <a:gs pos="43000">
                          <a:srgbClr val="000000">
                            <a:satMod val="255000"/>
                          </a:srgbClr>
                        </a:gs>
                        <a:gs pos="48000">
                          <a:srgbClr val="000000">
                            <a:shade val="85000"/>
                            <a:satMod val="255000"/>
                          </a:srgbClr>
                        </a:gs>
                        <a:gs pos="100000">
                          <a:srgbClr val="000000">
                            <a:shade val="20000"/>
                            <a:satMod val="245000"/>
                          </a:srgbClr>
                        </a:gs>
                      </a:gsLst>
                      <a:lin ang="5400000"/>
                    </a:gradFill>
                    <a:effectLst/>
                    <a:uLnTx/>
                    <a:uFillTx/>
                    <a:latin typeface="Arial" panose="020B0604020202020204" pitchFamily="34" charset="0"/>
                  </a:rPr>
                  <a:t>Open Text</a:t>
                </a:r>
              </a:p>
            </p:txBody>
          </p:sp>
        </p:grpSp>
        <p:sp>
          <p:nvSpPr>
            <p:cNvPr id="6" name="TextBox 7"/>
            <p:cNvSpPr txBox="1">
              <a:spLocks noChangeArrowheads="1"/>
            </p:cNvSpPr>
            <p:nvPr/>
          </p:nvSpPr>
          <p:spPr bwMode="auto">
            <a:xfrm>
              <a:off x="1045504" y="3979863"/>
              <a:ext cx="1365250" cy="831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S PGothic"/>
                  <a:cs typeface="MS PGothic"/>
                </a:rPr>
                <a:t> Email Marker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S PGothic"/>
                  <a:cs typeface="MS PGothic"/>
                </a:rPr>
                <a:t> Auto Bulk Filing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MS PGothic"/>
                  <a:cs typeface="MS PGothic"/>
                </a:rPr>
                <a:t> Filing Assistant </a:t>
              </a:r>
            </a:p>
          </p:txBody>
        </p:sp>
      </p:grpSp>
      <p:grpSp>
        <p:nvGrpSpPr>
          <p:cNvPr id="22" name="Group 26"/>
          <p:cNvGrpSpPr>
            <a:grpSpLocks/>
          </p:cNvGrpSpPr>
          <p:nvPr/>
        </p:nvGrpSpPr>
        <p:grpSpPr bwMode="auto">
          <a:xfrm>
            <a:off x="593725" y="962025"/>
            <a:ext cx="7802563" cy="4002088"/>
            <a:chOff x="593767" y="961901"/>
            <a:chExt cx="7802088" cy="4001985"/>
          </a:xfrm>
        </p:grpSpPr>
        <p:sp>
          <p:nvSpPr>
            <p:cNvPr id="23" name="Rounded Rectangle 23"/>
            <p:cNvSpPr>
              <a:spLocks noChangeArrowheads="1"/>
            </p:cNvSpPr>
            <p:nvPr/>
          </p:nvSpPr>
          <p:spPr bwMode="auto">
            <a:xfrm>
              <a:off x="593767" y="961901"/>
              <a:ext cx="2576945" cy="4001985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176213" indent="-176213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6213" marR="0" lvl="0" indent="-176213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4" name="Rounded Rectangle 24"/>
            <p:cNvSpPr>
              <a:spLocks noChangeArrowheads="1"/>
            </p:cNvSpPr>
            <p:nvPr/>
          </p:nvSpPr>
          <p:spPr bwMode="auto">
            <a:xfrm>
              <a:off x="3239985" y="971796"/>
              <a:ext cx="2543297" cy="2757056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176213" indent="-176213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6213" marR="0" lvl="0" indent="-176213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5" name="Rounded Rectangle 25"/>
            <p:cNvSpPr>
              <a:spLocks noChangeArrowheads="1"/>
            </p:cNvSpPr>
            <p:nvPr/>
          </p:nvSpPr>
          <p:spPr bwMode="auto">
            <a:xfrm>
              <a:off x="5854535" y="981692"/>
              <a:ext cx="2541320" cy="3162796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marL="176213" indent="-176213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176213" marR="0" lvl="0" indent="-176213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50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7"/>
          <p:cNvSpPr txBox="1">
            <a:spLocks noChangeArrowheads="1"/>
          </p:cNvSpPr>
          <p:nvPr/>
        </p:nvSpPr>
        <p:spPr bwMode="auto">
          <a:xfrm>
            <a:off x="901700" y="930275"/>
            <a:ext cx="1525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altLang="en-US" sz="2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eDOCS DM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527050" y="3502025"/>
            <a:ext cx="2325688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DM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528638" y="2917825"/>
            <a:ext cx="2324100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DM Imaging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520700" y="2624138"/>
            <a:ext cx="2332038" cy="290512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BPM Server integration for eDOCS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528638" y="2325688"/>
            <a:ext cx="2324100" cy="290512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Email Filing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28638" y="2035175"/>
            <a:ext cx="2324100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Email Archiving Integration for eDOCS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527050" y="1736725"/>
            <a:ext cx="2325688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Integration for MS SharePoint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19113" y="1438275"/>
            <a:ext cx="2333625" cy="290513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DM Workflow</a:t>
            </a:r>
          </a:p>
        </p:txBody>
      </p:sp>
      <p:sp>
        <p:nvSpPr>
          <p:cNvPr id="41" name="Rectangle 40"/>
          <p:cNvSpPr/>
          <p:nvPr/>
        </p:nvSpPr>
        <p:spPr bwMode="auto">
          <a:xfrm rot="16200000">
            <a:off x="5749925" y="4870451"/>
            <a:ext cx="2632075" cy="381000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Text Enterprise Library</a:t>
            </a:r>
          </a:p>
        </p:txBody>
      </p:sp>
      <p:sp>
        <p:nvSpPr>
          <p:cNvPr id="42" name="TextBox 33"/>
          <p:cNvSpPr txBox="1">
            <a:spLocks noChangeArrowheads="1"/>
          </p:cNvSpPr>
          <p:nvPr/>
        </p:nvSpPr>
        <p:spPr bwMode="auto">
          <a:xfrm>
            <a:off x="3254375" y="928688"/>
            <a:ext cx="580072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Active Content will continue to be stored on DM Document Servers</a:t>
            </a:r>
          </a:p>
          <a:p>
            <a:pPr marL="0" marR="0" lvl="1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72AA"/>
                </a:solidFill>
                <a:effectLst/>
                <a:uLnTx/>
                <a:uFillTx/>
                <a:latin typeface="Arial" panose="020B0604020202020204" pitchFamily="34" charset="0"/>
              </a:rPr>
              <a:t>Documents that are edited – versioned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649933"/>
                </a:solidFill>
                <a:effectLst/>
                <a:uLnTx/>
                <a:uFillTx/>
                <a:latin typeface="Arial" panose="020B0604020202020204" pitchFamily="34" charset="0"/>
              </a:rPr>
              <a:t>Read-Only or dormant content can be moved to the Enterprise Library</a:t>
            </a:r>
          </a:p>
          <a:p>
            <a:pPr marL="0" marR="0" lvl="1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649933"/>
                </a:solidFill>
                <a:effectLst/>
                <a:uLnTx/>
                <a:uFillTx/>
                <a:latin typeface="Arial" panose="020B0604020202020204" pitchFamily="34" charset="0"/>
              </a:rPr>
              <a:t>Make Read Only</a:t>
            </a:r>
          </a:p>
          <a:p>
            <a:pPr marL="0" marR="0" lvl="1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CA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649933"/>
                </a:solidFill>
                <a:effectLst/>
                <a:uLnTx/>
                <a:uFillTx/>
                <a:latin typeface="Arial" panose="020B0604020202020204" pitchFamily="34" charset="0"/>
              </a:rPr>
              <a:t>Configure Target Document Server</a:t>
            </a:r>
          </a:p>
        </p:txBody>
      </p:sp>
      <p:grpSp>
        <p:nvGrpSpPr>
          <p:cNvPr id="43" name="Group 44"/>
          <p:cNvGrpSpPr>
            <a:grpSpLocks/>
          </p:cNvGrpSpPr>
          <p:nvPr/>
        </p:nvGrpSpPr>
        <p:grpSpPr bwMode="auto">
          <a:xfrm>
            <a:off x="4714875" y="3744913"/>
            <a:ext cx="2155825" cy="2641600"/>
            <a:chOff x="3631215" y="3745342"/>
            <a:chExt cx="2154729" cy="264056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3635976" y="5511536"/>
              <a:ext cx="2149968" cy="290399"/>
            </a:xfrm>
            <a:prstGeom prst="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Runtime and Core Services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3635976" y="6095507"/>
              <a:ext cx="2149968" cy="290399"/>
            </a:xfrm>
            <a:prstGeom prst="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Administration Client (MMC)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635976" y="5803521"/>
              <a:ext cx="2149968" cy="288812"/>
            </a:xfrm>
            <a:prstGeom prst="rect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rgbClr val="000000">
                    <a:tint val="37000"/>
                    <a:satMod val="300000"/>
                  </a:srgbClr>
                </a:gs>
                <a:gs pos="100000">
                  <a:srgbClr val="00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Enterprise Library Services API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3631215" y="5219551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Archive Server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631215" y="4921218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Content Server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3631215" y="4627646"/>
              <a:ext cx="2149969" cy="290398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Directory Services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631215" y="4329313"/>
              <a:ext cx="2149969" cy="290398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Content Archiving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3631215" y="4037327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Security Clearance</a:t>
              </a: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631215" y="3745342"/>
              <a:ext cx="2149969" cy="288812"/>
            </a:xfrm>
            <a:prstGeom prst="rect">
              <a:avLst/>
            </a:prstGeom>
            <a:gradFill rotWithShape="1">
              <a:gsLst>
                <a:gs pos="0">
                  <a:srgbClr val="AABCD2">
                    <a:tint val="50000"/>
                    <a:satMod val="300000"/>
                  </a:srgbClr>
                </a:gs>
                <a:gs pos="35000">
                  <a:srgbClr val="AABCD2">
                    <a:tint val="37000"/>
                    <a:satMod val="300000"/>
                  </a:srgbClr>
                </a:gs>
                <a:gs pos="100000">
                  <a:srgbClr val="AABCD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AABCD2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Records Management</a:t>
              </a:r>
            </a:p>
          </p:txBody>
        </p:sp>
      </p:grpSp>
      <p:sp>
        <p:nvSpPr>
          <p:cNvPr id="53" name="Right Arrow 52"/>
          <p:cNvSpPr>
            <a:spLocks noChangeArrowheads="1"/>
          </p:cNvSpPr>
          <p:nvPr/>
        </p:nvSpPr>
        <p:spPr bwMode="auto">
          <a:xfrm>
            <a:off x="3230563" y="3409950"/>
            <a:ext cx="1371600" cy="471488"/>
          </a:xfrm>
          <a:prstGeom prst="rightArrow">
            <a:avLst>
              <a:gd name="adj1" fmla="val 50000"/>
              <a:gd name="adj2" fmla="val 50182"/>
            </a:avLst>
          </a:prstGeom>
          <a:solidFill>
            <a:srgbClr val="81C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" name="Rectangle 14"/>
          <p:cNvSpPr/>
          <p:nvPr/>
        </p:nvSpPr>
        <p:spPr bwMode="auto">
          <a:xfrm>
            <a:off x="527050" y="3214688"/>
            <a:ext cx="2324100" cy="288925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RM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4705350" y="3243263"/>
            <a:ext cx="2551113" cy="500062"/>
          </a:xfrm>
          <a:prstGeom prst="rect">
            <a:avLst/>
          </a:prstGeom>
          <a:gradFill rotWithShape="1">
            <a:gsLst>
              <a:gs pos="0">
                <a:srgbClr val="E7B421">
                  <a:tint val="50000"/>
                  <a:satMod val="300000"/>
                </a:srgbClr>
              </a:gs>
              <a:gs pos="35000">
                <a:srgbClr val="E7B421">
                  <a:tint val="37000"/>
                  <a:satMod val="300000"/>
                </a:srgbClr>
              </a:gs>
              <a:gs pos="100000">
                <a:srgbClr val="E7B42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7B421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eDOCS Integration for Enterprise Library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Archiving</a:t>
            </a:r>
          </a:p>
        </p:txBody>
      </p:sp>
      <p:sp>
        <p:nvSpPr>
          <p:cNvPr id="56" name="Right Arrow 27"/>
          <p:cNvSpPr>
            <a:spLocks noChangeArrowheads="1"/>
          </p:cNvSpPr>
          <p:nvPr/>
        </p:nvSpPr>
        <p:spPr bwMode="auto">
          <a:xfrm rot="5400000">
            <a:off x="1355726" y="3930650"/>
            <a:ext cx="544512" cy="471487"/>
          </a:xfrm>
          <a:prstGeom prst="rightArrow">
            <a:avLst>
              <a:gd name="adj1" fmla="val 50000"/>
              <a:gd name="adj2" fmla="val 50211"/>
            </a:avLst>
          </a:prstGeom>
          <a:solidFill>
            <a:srgbClr val="81C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36575" y="4473575"/>
            <a:ext cx="2325688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Windows Server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34988" y="4816475"/>
            <a:ext cx="2325687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Novell Netware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520700" y="5170488"/>
            <a:ext cx="2325688" cy="288925"/>
          </a:xfrm>
          <a:prstGeom prst="rect">
            <a:avLst/>
          </a:prstGeom>
          <a:gradFill rotWithShape="1">
            <a:gsLst>
              <a:gs pos="0">
                <a:srgbClr val="AABCD2">
                  <a:tint val="50000"/>
                  <a:satMod val="300000"/>
                </a:srgbClr>
              </a:gs>
              <a:gs pos="35000">
                <a:srgbClr val="AABCD2">
                  <a:tint val="37000"/>
                  <a:satMod val="300000"/>
                </a:srgbClr>
              </a:gs>
              <a:gs pos="100000">
                <a:srgbClr val="AABCD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ABCD2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CA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EMC </a:t>
            </a:r>
            <a:r>
              <a:rPr kumimoji="0" lang="en-CA" sz="11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Centera</a:t>
            </a:r>
            <a:endParaRPr kumimoji="0" lang="en-CA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Rectangle 32"/>
          <p:cNvSpPr>
            <a:spLocks noChangeArrowheads="1"/>
          </p:cNvSpPr>
          <p:nvPr/>
        </p:nvSpPr>
        <p:spPr bwMode="auto">
          <a:xfrm>
            <a:off x="3189288" y="1808163"/>
            <a:ext cx="5518150" cy="4678362"/>
          </a:xfrm>
          <a:prstGeom prst="rect">
            <a:avLst/>
          </a:prstGeom>
          <a:noFill/>
          <a:ln w="4445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1" name="Rectangle 41"/>
          <p:cNvSpPr>
            <a:spLocks noChangeArrowheads="1"/>
          </p:cNvSpPr>
          <p:nvPr/>
        </p:nvSpPr>
        <p:spPr bwMode="auto">
          <a:xfrm>
            <a:off x="368300" y="3883025"/>
            <a:ext cx="2624138" cy="1770063"/>
          </a:xfrm>
          <a:prstGeom prst="rect">
            <a:avLst/>
          </a:prstGeom>
          <a:noFill/>
          <a:ln w="44450" algn="ctr">
            <a:solidFill>
              <a:srgbClr val="0072A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marL="176213" indent="-176213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en-US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7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3" grpId="0" animBg="1"/>
      <p:bldP spid="55" grpId="0" animBg="1"/>
      <p:bldP spid="6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2"/>
          <p:cNvSpPr txBox="1">
            <a:spLocks noChangeArrowheads="1"/>
          </p:cNvSpPr>
          <p:nvPr/>
        </p:nvSpPr>
        <p:spPr bwMode="auto">
          <a:xfrm>
            <a:off x="2722563" y="3787775"/>
            <a:ext cx="4476750" cy="117157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00206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API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 Box 101"/>
          <p:cNvSpPr txBox="1">
            <a:spLocks noChangeArrowheads="1"/>
          </p:cNvSpPr>
          <p:nvPr/>
        </p:nvSpPr>
        <p:spPr bwMode="auto">
          <a:xfrm>
            <a:off x="8274050" y="1012825"/>
            <a:ext cx="5048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VSTO</a:t>
            </a:r>
          </a:p>
        </p:txBody>
      </p:sp>
      <p:sp>
        <p:nvSpPr>
          <p:cNvPr id="6" name="Text Box 32"/>
          <p:cNvSpPr txBox="1">
            <a:spLocks noChangeArrowheads="1"/>
          </p:cNvSpPr>
          <p:nvPr/>
        </p:nvSpPr>
        <p:spPr bwMode="auto">
          <a:xfrm>
            <a:off x="7199313" y="3614738"/>
            <a:ext cx="1928812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FF0000"/>
                </a:solidFill>
                <a:ea typeface="MS Mincho"/>
                <a:cs typeface="MS Mincho"/>
              </a:rPr>
              <a:t>DM 5.3 SERVER COMPONENTS</a:t>
            </a:r>
            <a:endParaRPr lang="en-US">
              <a:solidFill>
                <a:srgbClr val="FF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057525" y="852488"/>
            <a:ext cx="6096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HTTP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or SSL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010150" y="5284788"/>
            <a:ext cx="8763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Proprietary protocol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6315075" y="6073775"/>
            <a:ext cx="4857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SMB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035675" y="5237163"/>
            <a:ext cx="10477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Dependant on Doc. store type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03500" y="5283200"/>
            <a:ext cx="7715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Search Server ODBC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360488" y="5170488"/>
            <a:ext cx="7715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Search Server ODBC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446463" y="5237163"/>
            <a:ext cx="6667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ODBC, Native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270500" y="3478213"/>
            <a:ext cx="20526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B2A1C7"/>
                </a:solidFill>
                <a:ea typeface="MS Mincho"/>
                <a:cs typeface="MS Mincho"/>
              </a:rPr>
              <a:t>WCF  </a:t>
            </a:r>
            <a:r>
              <a:rPr lang="en-US" altLang="ja-JP" sz="1000">
                <a:solidFill>
                  <a:srgbClr val="B2A1C7"/>
                </a:solidFill>
                <a:ea typeface="MS Mincho"/>
                <a:cs typeface="MS Mincho"/>
              </a:rPr>
              <a:t>Microsoft .NET 3.0 DM 5.3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974975" y="3478213"/>
            <a:ext cx="709613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000000"/>
                </a:solidFill>
                <a:ea typeface="MS Mincho"/>
                <a:cs typeface="MS Mincho"/>
              </a:rPr>
              <a:t>DCOM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5945188" y="2271713"/>
            <a:ext cx="558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3595688" y="2271713"/>
            <a:ext cx="520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2709863" y="2271713"/>
            <a:ext cx="5143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4398963" y="5927725"/>
            <a:ext cx="8763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Custom events sent to HTTP Server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7626350" y="1012825"/>
            <a:ext cx="5556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465638" y="1268413"/>
            <a:ext cx="3133725" cy="82867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CA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</a:t>
            </a:r>
            <a:endParaRPr kumimoji="0" lang="fr-CA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Mincho" pitchFamily="49" charset="-128"/>
              <a:cs typeface="ＭＳ Ｐゴシック" charset="-128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CA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Extensions </a:t>
            </a:r>
            <a:endParaRPr kumimoji="0" lang="fr-CA" altLang="ja-JP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Mincho" pitchFamily="49" charset="-128"/>
              <a:cs typeface="ＭＳ Ｐゴシック" charset="-128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fr-CA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Core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829425" y="1008063"/>
            <a:ext cx="692150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Win msgs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5886450" y="1325563"/>
            <a:ext cx="1712913" cy="7715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Plugging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2486025" y="5875338"/>
            <a:ext cx="889000" cy="522287"/>
          </a:xfrm>
          <a:prstGeom prst="homePlate">
            <a:avLst>
              <a:gd name="adj" fmla="val 58818"/>
            </a:avLst>
          </a:prstGeom>
          <a:solidFill>
            <a:srgbClr val="FFFFFF"/>
          </a:solidFill>
          <a:ln w="31750">
            <a:solidFill>
              <a:srgbClr val="4BACC6"/>
            </a:solidFill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Designer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900">
                <a:solidFill>
                  <a:srgbClr val="000000"/>
                </a:solidFill>
                <a:ea typeface="MS Mincho"/>
                <a:cs typeface="MS Mincho"/>
              </a:rPr>
              <a:t>Import utilities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2722563" y="3787775"/>
            <a:ext cx="2060575" cy="247650"/>
          </a:xfrm>
          <a:prstGeom prst="rect">
            <a:avLst/>
          </a:prstGeom>
          <a:gradFill rotWithShape="0">
            <a:gsLst>
              <a:gs pos="0">
                <a:srgbClr val="95B3D7"/>
              </a:gs>
              <a:gs pos="50000">
                <a:srgbClr val="DBE5F1"/>
              </a:gs>
              <a:gs pos="100000">
                <a:srgbClr val="95B3D7"/>
              </a:gs>
            </a:gsLst>
            <a:lin ang="189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Server Interface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 Box 28"/>
          <p:cNvSpPr txBox="1">
            <a:spLocks noChangeArrowheads="1"/>
          </p:cNvSpPr>
          <p:nvPr/>
        </p:nvSpPr>
        <p:spPr bwMode="auto">
          <a:xfrm>
            <a:off x="4783138" y="3787775"/>
            <a:ext cx="2416175" cy="247650"/>
          </a:xfrm>
          <a:prstGeom prst="rect">
            <a:avLst/>
          </a:prstGeom>
          <a:gradFill rotWithShape="0">
            <a:gsLst>
              <a:gs pos="0">
                <a:srgbClr val="B2A1C7"/>
              </a:gs>
              <a:gs pos="50000">
                <a:srgbClr val="E5DFEC"/>
              </a:gs>
              <a:gs pos="100000">
                <a:srgbClr val="B2A1C7"/>
              </a:gs>
            </a:gsLst>
            <a:lin ang="18900000" scaled="1"/>
          </a:gradFill>
          <a:ln w="12700">
            <a:solidFill>
              <a:srgbClr val="B2A1C7"/>
            </a:solidFill>
            <a:miter lim="800000"/>
            <a:headEnd/>
            <a:tailEnd/>
          </a:ln>
          <a:effectLst>
            <a:outerShdw dist="28398" dir="3806097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WCF Interface *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 Box 31"/>
          <p:cNvSpPr txBox="1">
            <a:spLocks noChangeArrowheads="1"/>
          </p:cNvSpPr>
          <p:nvPr/>
        </p:nvSpPr>
        <p:spPr bwMode="auto">
          <a:xfrm>
            <a:off x="250825" y="2951163"/>
            <a:ext cx="2043113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FF0000"/>
                </a:solidFill>
                <a:ea typeface="MS Mincho"/>
                <a:cs typeface="MS Mincho"/>
              </a:rPr>
              <a:t>DM 5.3 CLIENT COMPONENTS</a:t>
            </a:r>
            <a:endParaRPr lang="en-US">
              <a:solidFill>
                <a:srgbClr val="FF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28" name="Text Box 33"/>
          <p:cNvSpPr txBox="1">
            <a:spLocks noChangeArrowheads="1"/>
          </p:cNvSpPr>
          <p:nvPr/>
        </p:nvSpPr>
        <p:spPr bwMode="auto">
          <a:xfrm>
            <a:off x="5275263" y="5873750"/>
            <a:ext cx="914400" cy="80962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Security Services</a:t>
            </a: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NTFS, DSA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29" name="AutoShape 34"/>
          <p:cNvCxnSpPr>
            <a:cxnSpLocks noChangeShapeType="1"/>
          </p:cNvCxnSpPr>
          <p:nvPr/>
        </p:nvCxnSpPr>
        <p:spPr bwMode="auto">
          <a:xfrm rot="16200000" flipH="1">
            <a:off x="5275263" y="5435600"/>
            <a:ext cx="8763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0" name="AutoShape 35"/>
          <p:cNvCxnSpPr>
            <a:cxnSpLocks noChangeShapeType="1"/>
          </p:cNvCxnSpPr>
          <p:nvPr/>
        </p:nvCxnSpPr>
        <p:spPr bwMode="auto">
          <a:xfrm>
            <a:off x="6208713" y="6067425"/>
            <a:ext cx="592137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1" name="AutoShape 36"/>
          <p:cNvCxnSpPr>
            <a:cxnSpLocks noChangeShapeType="1"/>
            <a:stCxn id="83" idx="2"/>
          </p:cNvCxnSpPr>
          <p:nvPr/>
        </p:nvCxnSpPr>
        <p:spPr bwMode="auto">
          <a:xfrm rot="16200000" flipH="1">
            <a:off x="6508750" y="5230813"/>
            <a:ext cx="758825" cy="2159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1541463" y="3902075"/>
            <a:ext cx="752475" cy="104775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Search Server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40"/>
          <p:cNvSpPr txBox="1">
            <a:spLocks noChangeArrowheads="1"/>
          </p:cNvSpPr>
          <p:nvPr/>
        </p:nvSpPr>
        <p:spPr bwMode="auto">
          <a:xfrm>
            <a:off x="2722563" y="4349750"/>
            <a:ext cx="1138237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Searching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AutoShape 41"/>
          <p:cNvSpPr>
            <a:spLocks noChangeArrowheads="1"/>
          </p:cNvSpPr>
          <p:nvPr/>
        </p:nvSpPr>
        <p:spPr bwMode="auto">
          <a:xfrm>
            <a:off x="1546225" y="5683250"/>
            <a:ext cx="828675" cy="1016000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Full text Index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5" name="AutoShape 42"/>
          <p:cNvCxnSpPr>
            <a:cxnSpLocks noChangeShapeType="1"/>
          </p:cNvCxnSpPr>
          <p:nvPr/>
        </p:nvCxnSpPr>
        <p:spPr bwMode="auto">
          <a:xfrm rot="16200000" flipH="1">
            <a:off x="1566862" y="5300663"/>
            <a:ext cx="701675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36" name="AutoShape 43"/>
          <p:cNvCxnSpPr>
            <a:cxnSpLocks noChangeShapeType="1"/>
            <a:stCxn id="64" idx="2"/>
          </p:cNvCxnSpPr>
          <p:nvPr/>
        </p:nvCxnSpPr>
        <p:spPr bwMode="auto">
          <a:xfrm rot="5400000">
            <a:off x="2328863" y="4924425"/>
            <a:ext cx="692150" cy="762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3860800" y="4349750"/>
            <a:ext cx="110807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RM Server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Text Box 45"/>
          <p:cNvSpPr txBox="1">
            <a:spLocks noChangeArrowheads="1"/>
          </p:cNvSpPr>
          <p:nvPr/>
        </p:nvSpPr>
        <p:spPr bwMode="auto">
          <a:xfrm>
            <a:off x="3389313" y="4654550"/>
            <a:ext cx="6667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Profile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Text Box 46"/>
          <p:cNvSpPr txBox="1">
            <a:spLocks noChangeArrowheads="1"/>
          </p:cNvSpPr>
          <p:nvPr/>
        </p:nvSpPr>
        <p:spPr bwMode="auto">
          <a:xfrm>
            <a:off x="4968875" y="4349750"/>
            <a:ext cx="1239838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Dynamic Views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" name="Text Box 47"/>
          <p:cNvSpPr txBox="1">
            <a:spLocks noChangeArrowheads="1"/>
          </p:cNvSpPr>
          <p:nvPr/>
        </p:nvSpPr>
        <p:spPr bwMode="auto">
          <a:xfrm>
            <a:off x="4056063" y="4654550"/>
            <a:ext cx="60007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DB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Text Box 48"/>
          <p:cNvSpPr txBox="1">
            <a:spLocks noChangeArrowheads="1"/>
          </p:cNvSpPr>
          <p:nvPr/>
        </p:nvSpPr>
        <p:spPr bwMode="auto">
          <a:xfrm>
            <a:off x="4656138" y="4654550"/>
            <a:ext cx="7810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Events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2" name="AutoShape 51"/>
          <p:cNvCxnSpPr>
            <a:cxnSpLocks noChangeShapeType="1"/>
            <a:stCxn id="40" idx="2"/>
            <a:endCxn id="91" idx="1"/>
          </p:cNvCxnSpPr>
          <p:nvPr/>
        </p:nvCxnSpPr>
        <p:spPr bwMode="auto">
          <a:xfrm rot="5400000">
            <a:off x="3762375" y="5057775"/>
            <a:ext cx="692150" cy="4953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3" name="Text Box 52"/>
          <p:cNvSpPr txBox="1">
            <a:spLocks noChangeArrowheads="1"/>
          </p:cNvSpPr>
          <p:nvPr/>
        </p:nvSpPr>
        <p:spPr bwMode="auto">
          <a:xfrm>
            <a:off x="2514600" y="2608263"/>
            <a:ext cx="4857750" cy="57150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28398" dir="3806097" algn="ctr" rotWithShape="0">
              <a:srgbClr val="00206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API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 Box 54"/>
          <p:cNvSpPr txBox="1">
            <a:spLocks noChangeArrowheads="1"/>
          </p:cNvSpPr>
          <p:nvPr/>
        </p:nvSpPr>
        <p:spPr bwMode="auto">
          <a:xfrm>
            <a:off x="2514600" y="2932113"/>
            <a:ext cx="2266950" cy="247650"/>
          </a:xfrm>
          <a:prstGeom prst="rect">
            <a:avLst/>
          </a:prstGeom>
          <a:gradFill rotWithShape="0">
            <a:gsLst>
              <a:gs pos="0">
                <a:srgbClr val="95B3D7"/>
              </a:gs>
              <a:gs pos="50000">
                <a:srgbClr val="DBE5F1"/>
              </a:gs>
              <a:gs pos="100000">
                <a:srgbClr val="95B3D7"/>
              </a:gs>
            </a:gsLst>
            <a:lin ang="189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28398" dir="3806097" algn="ctr" rotWithShape="0">
              <a:srgbClr val="243F6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Server Interface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Text Box 55"/>
          <p:cNvSpPr txBox="1">
            <a:spLocks noChangeArrowheads="1"/>
          </p:cNvSpPr>
          <p:nvPr/>
        </p:nvSpPr>
        <p:spPr bwMode="auto">
          <a:xfrm>
            <a:off x="4783138" y="2932113"/>
            <a:ext cx="2589212" cy="247650"/>
          </a:xfrm>
          <a:prstGeom prst="rect">
            <a:avLst/>
          </a:prstGeom>
          <a:gradFill rotWithShape="0">
            <a:gsLst>
              <a:gs pos="0">
                <a:srgbClr val="B2A1C7"/>
              </a:gs>
              <a:gs pos="50000">
                <a:srgbClr val="E5DFEC"/>
              </a:gs>
              <a:gs pos="100000">
                <a:srgbClr val="B2A1C7"/>
              </a:gs>
            </a:gsLst>
            <a:lin ang="18900000" scaled="1"/>
          </a:gradFill>
          <a:ln w="12700">
            <a:solidFill>
              <a:srgbClr val="B2A1C7"/>
            </a:solidFill>
            <a:miter lim="800000"/>
            <a:headEnd/>
            <a:tailEnd/>
          </a:ln>
          <a:effectLst>
            <a:outerShdw dist="28398" dir="3806097" algn="ctr" rotWithShape="0">
              <a:srgbClr val="3F3151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WCF Interface *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46" name="AutoShape 56"/>
          <p:cNvCxnSpPr>
            <a:cxnSpLocks noChangeShapeType="1"/>
          </p:cNvCxnSpPr>
          <p:nvPr/>
        </p:nvCxnSpPr>
        <p:spPr bwMode="auto">
          <a:xfrm rot="16200000" flipH="1">
            <a:off x="3562350" y="3478213"/>
            <a:ext cx="596900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47" name="AutoShape 57"/>
          <p:cNvCxnSpPr>
            <a:cxnSpLocks noChangeShapeType="1"/>
          </p:cNvCxnSpPr>
          <p:nvPr/>
        </p:nvCxnSpPr>
        <p:spPr bwMode="auto">
          <a:xfrm rot="16200000" flipH="1">
            <a:off x="4777582" y="3483769"/>
            <a:ext cx="608012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48" name="AutoShape 61"/>
          <p:cNvCxnSpPr>
            <a:cxnSpLocks noChangeShapeType="1"/>
          </p:cNvCxnSpPr>
          <p:nvPr/>
        </p:nvCxnSpPr>
        <p:spPr bwMode="auto">
          <a:xfrm rot="5400000">
            <a:off x="5675313" y="2373313"/>
            <a:ext cx="4699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1960563" y="1260475"/>
            <a:ext cx="2209800" cy="8858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4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Microsoft IIS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Text Box 63"/>
          <p:cNvSpPr txBox="1">
            <a:spLocks noChangeArrowheads="1"/>
          </p:cNvSpPr>
          <p:nvPr/>
        </p:nvSpPr>
        <p:spPr bwMode="auto">
          <a:xfrm>
            <a:off x="2093913" y="1574800"/>
            <a:ext cx="1962150" cy="49530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4E6128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DM Web </a:t>
            </a:r>
            <a:endParaRPr kumimoji="0" lang="en-US" altLang="ja-JP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Mincho" pitchFamily="49" charset="-128"/>
              <a:cs typeface="ＭＳ Ｐゴシック" charset="-128"/>
            </a:endParaRPr>
          </a:p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1" name="AutoShape 64"/>
          <p:cNvCxnSpPr>
            <a:cxnSpLocks noChangeShapeType="1"/>
          </p:cNvCxnSpPr>
          <p:nvPr/>
        </p:nvCxnSpPr>
        <p:spPr bwMode="auto">
          <a:xfrm rot="5400000">
            <a:off x="2405856" y="2386807"/>
            <a:ext cx="442913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52" name="AutoShape 65"/>
          <p:cNvCxnSpPr>
            <a:cxnSpLocks noChangeShapeType="1"/>
          </p:cNvCxnSpPr>
          <p:nvPr/>
        </p:nvCxnSpPr>
        <p:spPr bwMode="auto">
          <a:xfrm rot="5400000">
            <a:off x="3311525" y="2386013"/>
            <a:ext cx="442913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3" name="Text Box 66"/>
          <p:cNvSpPr txBox="1">
            <a:spLocks noChangeArrowheads="1"/>
          </p:cNvSpPr>
          <p:nvPr/>
        </p:nvSpPr>
        <p:spPr bwMode="auto">
          <a:xfrm>
            <a:off x="3357563" y="1708150"/>
            <a:ext cx="698500" cy="3619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Web Admin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2035175" y="684213"/>
            <a:ext cx="9715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Web Client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5" name="AutoShape 68"/>
          <p:cNvCxnSpPr>
            <a:cxnSpLocks noChangeShapeType="1"/>
          </p:cNvCxnSpPr>
          <p:nvPr/>
        </p:nvCxnSpPr>
        <p:spPr bwMode="auto">
          <a:xfrm rot="16200000" flipV="1">
            <a:off x="2835275" y="1166813"/>
            <a:ext cx="315913" cy="79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4625975" y="663575"/>
            <a:ext cx="12573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Windows Explorer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5926138" y="663575"/>
            <a:ext cx="69532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Outlook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7921625" y="638175"/>
            <a:ext cx="8572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Office Apps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6664325" y="666750"/>
            <a:ext cx="857250" cy="298450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Interceptor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Text Box 73"/>
          <p:cNvSpPr txBox="1">
            <a:spLocks noChangeArrowheads="1"/>
          </p:cNvSpPr>
          <p:nvPr/>
        </p:nvSpPr>
        <p:spPr bwMode="auto">
          <a:xfrm>
            <a:off x="5408613" y="1325563"/>
            <a:ext cx="466725" cy="7715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DM Ext</a:t>
            </a:r>
            <a:r>
              <a:rPr lang="en-US" altLang="ja-JP" sz="1000" dirty="0">
                <a:solidFill>
                  <a:srgbClr val="000000"/>
                </a:solidFill>
                <a:latin typeface="Times New Roman" pitchFamily="18" charset="0"/>
                <a:ea typeface="MS Mincho" pitchFamily="49" charset="-128"/>
                <a:cs typeface="ＭＳ Ｐゴシック" charset="-128"/>
              </a:rPr>
              <a:t>.</a:t>
            </a: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API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1" name="AutoShape 74"/>
          <p:cNvCxnSpPr>
            <a:cxnSpLocks noChangeShapeType="1"/>
          </p:cNvCxnSpPr>
          <p:nvPr/>
        </p:nvCxnSpPr>
        <p:spPr bwMode="auto">
          <a:xfrm rot="16200000" flipH="1">
            <a:off x="7871619" y="1140619"/>
            <a:ext cx="369888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62" name="AutoShape 76"/>
          <p:cNvCxnSpPr>
            <a:cxnSpLocks noChangeShapeType="1"/>
          </p:cNvCxnSpPr>
          <p:nvPr/>
        </p:nvCxnSpPr>
        <p:spPr bwMode="auto">
          <a:xfrm rot="10800000">
            <a:off x="7521575" y="684213"/>
            <a:ext cx="400050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63" name="AutoShape 81"/>
          <p:cNvCxnSpPr>
            <a:cxnSpLocks noChangeShapeType="1"/>
          </p:cNvCxnSpPr>
          <p:nvPr/>
        </p:nvCxnSpPr>
        <p:spPr bwMode="auto">
          <a:xfrm rot="5400000">
            <a:off x="4377532" y="5436394"/>
            <a:ext cx="876300" cy="15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64" name="Text Box 83"/>
          <p:cNvSpPr txBox="1">
            <a:spLocks noChangeArrowheads="1"/>
          </p:cNvSpPr>
          <p:nvPr/>
        </p:nvSpPr>
        <p:spPr bwMode="auto">
          <a:xfrm>
            <a:off x="2722563" y="4654550"/>
            <a:ext cx="66675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Indexer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AutoShape 87"/>
          <p:cNvSpPr>
            <a:spLocks noChangeArrowheads="1"/>
          </p:cNvSpPr>
          <p:nvPr/>
        </p:nvSpPr>
        <p:spPr bwMode="auto">
          <a:xfrm>
            <a:off x="5713413" y="1620838"/>
            <a:ext cx="333375" cy="219075"/>
          </a:xfrm>
          <a:prstGeom prst="leftRightArrow">
            <a:avLst>
              <a:gd name="adj1" fmla="val 50000"/>
              <a:gd name="adj2" fmla="val 30435"/>
            </a:avLst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6" name="Text Box 88"/>
          <p:cNvSpPr txBox="1">
            <a:spLocks noChangeArrowheads="1"/>
          </p:cNvSpPr>
          <p:nvPr/>
        </p:nvSpPr>
        <p:spPr bwMode="auto">
          <a:xfrm>
            <a:off x="6780213" y="1338263"/>
            <a:ext cx="809625" cy="254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FSPlugin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Text Box 89"/>
          <p:cNvSpPr txBox="1">
            <a:spLocks noChangeArrowheads="1"/>
          </p:cNvSpPr>
          <p:nvPr/>
        </p:nvSpPr>
        <p:spPr bwMode="auto">
          <a:xfrm>
            <a:off x="6780213" y="1590675"/>
            <a:ext cx="819150" cy="252413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Workflow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8" name="Text Box 90"/>
          <p:cNvSpPr txBox="1">
            <a:spLocks noChangeArrowheads="1"/>
          </p:cNvSpPr>
          <p:nvPr/>
        </p:nvSpPr>
        <p:spPr bwMode="auto">
          <a:xfrm>
            <a:off x="6380163" y="1592263"/>
            <a:ext cx="400050" cy="25558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RM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" name="Text Box 91"/>
          <p:cNvSpPr txBox="1">
            <a:spLocks noChangeArrowheads="1"/>
          </p:cNvSpPr>
          <p:nvPr/>
        </p:nvSpPr>
        <p:spPr bwMode="auto">
          <a:xfrm>
            <a:off x="6780213" y="1839913"/>
            <a:ext cx="457200" cy="2571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SAPI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0" name="Text Box 92"/>
          <p:cNvSpPr txBox="1">
            <a:spLocks noChangeArrowheads="1"/>
          </p:cNvSpPr>
          <p:nvPr/>
        </p:nvSpPr>
        <p:spPr bwMode="auto">
          <a:xfrm>
            <a:off x="6122988" y="1843088"/>
            <a:ext cx="657225" cy="2540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Attaché 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Text Box 95"/>
          <p:cNvSpPr txBox="1">
            <a:spLocks noChangeArrowheads="1"/>
          </p:cNvSpPr>
          <p:nvPr/>
        </p:nvSpPr>
        <p:spPr bwMode="auto">
          <a:xfrm>
            <a:off x="6208713" y="4349750"/>
            <a:ext cx="9906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Preview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AutoShape 96"/>
          <p:cNvSpPr>
            <a:spLocks noChangeArrowheads="1"/>
          </p:cNvSpPr>
          <p:nvPr/>
        </p:nvSpPr>
        <p:spPr bwMode="auto">
          <a:xfrm>
            <a:off x="6823075" y="5718175"/>
            <a:ext cx="828675" cy="965200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Document Server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Text Box 97"/>
          <p:cNvSpPr txBox="1">
            <a:spLocks noChangeArrowheads="1"/>
          </p:cNvSpPr>
          <p:nvPr/>
        </p:nvSpPr>
        <p:spPr bwMode="auto">
          <a:xfrm>
            <a:off x="2303463" y="4321175"/>
            <a:ext cx="527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cxnSp>
        <p:nvCxnSpPr>
          <p:cNvPr id="74" name="AutoShape 98"/>
          <p:cNvCxnSpPr>
            <a:cxnSpLocks noChangeShapeType="1"/>
          </p:cNvCxnSpPr>
          <p:nvPr/>
        </p:nvCxnSpPr>
        <p:spPr bwMode="auto">
          <a:xfrm>
            <a:off x="2312988" y="4568825"/>
            <a:ext cx="409575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7626350" y="1328738"/>
            <a:ext cx="904875" cy="4857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92CDDC"/>
            </a:solidFill>
            <a:miter lim="800000"/>
            <a:headEnd/>
            <a:tailEnd/>
          </a:ln>
          <a:effectLst>
            <a:outerShdw dist="28398" dir="3806097" algn="ctr" rotWithShape="0">
              <a:srgbClr val="205867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Application Integration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76" name="AutoShape 102"/>
          <p:cNvCxnSpPr>
            <a:cxnSpLocks noChangeShapeType="1"/>
          </p:cNvCxnSpPr>
          <p:nvPr/>
        </p:nvCxnSpPr>
        <p:spPr bwMode="auto">
          <a:xfrm rot="5400000">
            <a:off x="6733381" y="1129507"/>
            <a:ext cx="282575" cy="15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77" name="Text Box 103"/>
          <p:cNvSpPr txBox="1">
            <a:spLocks noChangeArrowheads="1"/>
          </p:cNvSpPr>
          <p:nvPr/>
        </p:nvSpPr>
        <p:spPr bwMode="auto">
          <a:xfrm>
            <a:off x="6015038" y="928688"/>
            <a:ext cx="649287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ja-JP" sz="1000">
                <a:solidFill>
                  <a:srgbClr val="000000"/>
                </a:solidFill>
                <a:ea typeface="MS Mincho"/>
                <a:cs typeface="MS Mincho"/>
              </a:rPr>
              <a:t>COM &amp; MAPI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sp>
        <p:nvSpPr>
          <p:cNvPr id="78" name="Text Box 104"/>
          <p:cNvSpPr txBox="1">
            <a:spLocks noChangeArrowheads="1"/>
          </p:cNvSpPr>
          <p:nvPr/>
        </p:nvSpPr>
        <p:spPr bwMode="auto">
          <a:xfrm>
            <a:off x="5326063" y="965200"/>
            <a:ext cx="482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cxnSp>
        <p:nvCxnSpPr>
          <p:cNvPr id="79" name="AutoShape 105"/>
          <p:cNvCxnSpPr>
            <a:cxnSpLocks noChangeShapeType="1"/>
            <a:stCxn id="56" idx="2"/>
          </p:cNvCxnSpPr>
          <p:nvPr/>
        </p:nvCxnSpPr>
        <p:spPr bwMode="auto">
          <a:xfrm rot="16200000" flipH="1">
            <a:off x="5103812" y="1119188"/>
            <a:ext cx="301625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80" name="AutoShape 106"/>
          <p:cNvCxnSpPr>
            <a:cxnSpLocks noChangeShapeType="1"/>
          </p:cNvCxnSpPr>
          <p:nvPr/>
        </p:nvCxnSpPr>
        <p:spPr bwMode="auto">
          <a:xfrm rot="16200000" flipH="1">
            <a:off x="5892006" y="1132682"/>
            <a:ext cx="295275" cy="79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81" name="Text Box 107"/>
          <p:cNvSpPr txBox="1">
            <a:spLocks noChangeArrowheads="1"/>
          </p:cNvSpPr>
          <p:nvPr/>
        </p:nvSpPr>
        <p:spPr bwMode="auto">
          <a:xfrm>
            <a:off x="7237413" y="1839913"/>
            <a:ext cx="361950" cy="25717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DV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2" name="Text Box 82"/>
          <p:cNvSpPr txBox="1">
            <a:spLocks noChangeArrowheads="1"/>
          </p:cNvSpPr>
          <p:nvPr/>
        </p:nvSpPr>
        <p:spPr bwMode="auto">
          <a:xfrm>
            <a:off x="5437188" y="4654550"/>
            <a:ext cx="923925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Security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3" name="Text Box 84"/>
          <p:cNvSpPr txBox="1">
            <a:spLocks noChangeArrowheads="1"/>
          </p:cNvSpPr>
          <p:nvPr/>
        </p:nvSpPr>
        <p:spPr bwMode="auto">
          <a:xfrm>
            <a:off x="6361113" y="4654550"/>
            <a:ext cx="8382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0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Doc. Server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4" name="Rectangle 39"/>
          <p:cNvSpPr>
            <a:spLocks noChangeArrowheads="1"/>
          </p:cNvSpPr>
          <p:nvPr/>
        </p:nvSpPr>
        <p:spPr bwMode="auto">
          <a:xfrm>
            <a:off x="474663" y="3902075"/>
            <a:ext cx="885825" cy="1057275"/>
          </a:xfrm>
          <a:prstGeom prst="rect">
            <a:avLst/>
          </a:prstGeom>
          <a:gradFill>
            <a:gsLst>
              <a:gs pos="0">
                <a:srgbClr val="0072AA">
                  <a:lumMod val="60000"/>
                  <a:lumOff val="40000"/>
                </a:srgbClr>
              </a:gs>
              <a:gs pos="50000">
                <a:srgbClr val="00B0F0"/>
              </a:gs>
              <a:gs pos="100000">
                <a:srgbClr val="0072AA"/>
              </a:gs>
            </a:gsLst>
            <a:lin ang="18900000" scaled="1"/>
          </a:gradFill>
          <a:ln w="12700">
            <a:gradFill>
              <a:gsLst>
                <a:gs pos="0">
                  <a:srgbClr val="0072AA">
                    <a:tint val="66000"/>
                    <a:satMod val="160000"/>
                  </a:srgbClr>
                </a:gs>
                <a:gs pos="50000">
                  <a:srgbClr val="0072AA">
                    <a:tint val="44500"/>
                    <a:satMod val="160000"/>
                  </a:srgbClr>
                </a:gs>
                <a:gs pos="100000">
                  <a:srgbClr val="0072AA">
                    <a:tint val="23500"/>
                    <a:satMod val="160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28398" dir="3806097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Workflow Server 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5" name="AutoShape 50"/>
          <p:cNvSpPr>
            <a:spLocks noChangeArrowheads="1"/>
          </p:cNvSpPr>
          <p:nvPr/>
        </p:nvSpPr>
        <p:spPr bwMode="auto">
          <a:xfrm>
            <a:off x="88900" y="5718175"/>
            <a:ext cx="828675" cy="981075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SQL  DB</a:t>
            </a:r>
          </a:p>
        </p:txBody>
      </p:sp>
      <p:cxnSp>
        <p:nvCxnSpPr>
          <p:cNvPr id="86" name="AutoShape 42"/>
          <p:cNvCxnSpPr>
            <a:cxnSpLocks noChangeShapeType="1"/>
            <a:endCxn id="85" idx="1"/>
          </p:cNvCxnSpPr>
          <p:nvPr/>
        </p:nvCxnSpPr>
        <p:spPr bwMode="auto">
          <a:xfrm rot="5400000">
            <a:off x="330994" y="5131594"/>
            <a:ext cx="758825" cy="4143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87" name="Rectangle 70"/>
          <p:cNvSpPr>
            <a:spLocks noChangeArrowheads="1"/>
          </p:cNvSpPr>
          <p:nvPr/>
        </p:nvSpPr>
        <p:spPr bwMode="auto">
          <a:xfrm>
            <a:off x="3683000" y="652463"/>
            <a:ext cx="876300" cy="3048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B050"/>
              </a:gs>
            </a:gsLst>
            <a:lin ang="5400000" scaled="1"/>
          </a:gradFill>
          <a:ln w="12700">
            <a:solidFill>
              <a:srgbClr val="00B050"/>
            </a:solidFill>
            <a:miter lim="800000"/>
            <a:headEnd/>
            <a:tailEnd/>
          </a:ln>
          <a:effectLst>
            <a:outerShdw dist="28398" dir="3806097" algn="ctr" rotWithShape="0">
              <a:srgbClr val="00B050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Lotus Notes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8" name="Text Box 104"/>
          <p:cNvSpPr txBox="1">
            <a:spLocks noChangeArrowheads="1"/>
          </p:cNvSpPr>
          <p:nvPr/>
        </p:nvSpPr>
        <p:spPr bwMode="auto">
          <a:xfrm>
            <a:off x="4570413" y="971550"/>
            <a:ext cx="5111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sz="1000">
                <a:solidFill>
                  <a:srgbClr val="000000"/>
                </a:solidFill>
                <a:ea typeface="MS Mincho"/>
                <a:cs typeface="MS Mincho"/>
              </a:rPr>
              <a:t>COM</a:t>
            </a:r>
            <a:endParaRPr lang="en-US">
              <a:solidFill>
                <a:srgbClr val="000000"/>
              </a:solidFill>
              <a:latin typeface="Arial" charset="0"/>
              <a:ea typeface="ＭＳ Ｐゴシック"/>
            </a:endParaRPr>
          </a:p>
        </p:txBody>
      </p:sp>
      <p:cxnSp>
        <p:nvCxnSpPr>
          <p:cNvPr id="89" name="AutoShape 105"/>
          <p:cNvCxnSpPr>
            <a:cxnSpLocks noChangeShapeType="1"/>
          </p:cNvCxnSpPr>
          <p:nvPr/>
        </p:nvCxnSpPr>
        <p:spPr bwMode="auto">
          <a:xfrm rot="16200000" flipH="1">
            <a:off x="4441825" y="1127125"/>
            <a:ext cx="228600" cy="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sp>
        <p:nvSpPr>
          <p:cNvPr id="90" name="Text Box 66"/>
          <p:cNvSpPr txBox="1">
            <a:spLocks noChangeArrowheads="1"/>
          </p:cNvSpPr>
          <p:nvPr/>
        </p:nvSpPr>
        <p:spPr bwMode="auto">
          <a:xfrm>
            <a:off x="2846388" y="1708150"/>
            <a:ext cx="501650" cy="3619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999999"/>
              </a:gs>
            </a:gsLst>
            <a:lin ang="5400000" scaled="1"/>
          </a:gradFill>
          <a:ln w="12700">
            <a:solidFill>
              <a:srgbClr val="666666"/>
            </a:solidFill>
            <a:miter lim="800000"/>
            <a:headEnd/>
            <a:tailEnd/>
          </a:ln>
          <a:effectLst>
            <a:outerShdw dist="28398" dir="3806097" algn="ctr" rotWithShape="0">
              <a:srgbClr val="7F7F7F">
                <a:alpha val="50000"/>
              </a:srgbClr>
            </a:outerShdw>
          </a:effectLst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  <a:defRPr/>
            </a:pPr>
            <a:r>
              <a:rPr lang="en-US" altLang="ja-JP" sz="1100" dirty="0">
                <a:solidFill>
                  <a:srgbClr val="000000"/>
                </a:solidFill>
                <a:ea typeface="MS Mincho" pitchFamily="49" charset="-128"/>
                <a:cs typeface="ＭＳ Ｐゴシック" charset="-128"/>
              </a:rPr>
              <a:t>RM Web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1" name="AutoShape 50"/>
          <p:cNvSpPr>
            <a:spLocks noChangeArrowheads="1"/>
          </p:cNvSpPr>
          <p:nvPr/>
        </p:nvSpPr>
        <p:spPr bwMode="auto">
          <a:xfrm>
            <a:off x="3446463" y="5651500"/>
            <a:ext cx="828675" cy="1047750"/>
          </a:xfrm>
          <a:prstGeom prst="flowChartMagneticDisk">
            <a:avLst/>
          </a:prstGeom>
          <a:gradFill rotWithShape="0">
            <a:gsLst>
              <a:gs pos="0">
                <a:srgbClr val="9F9FA2">
                  <a:lumMod val="60000"/>
                  <a:lumOff val="40000"/>
                </a:srgbClr>
              </a:gs>
              <a:gs pos="50000">
                <a:srgbClr val="9F9FA2">
                  <a:lumMod val="75000"/>
                </a:srgbClr>
              </a:gs>
              <a:gs pos="100000">
                <a:srgbClr val="9F9FA2">
                  <a:lumMod val="50000"/>
                </a:srgbClr>
              </a:gs>
            </a:gsLst>
            <a:lin ang="18900000" scaled="1"/>
          </a:gradFill>
          <a:ln w="12700">
            <a:solidFill>
              <a:srgbClr val="FFFFFF"/>
            </a:solidFill>
            <a:round/>
            <a:headEnd/>
            <a:tailEnd/>
          </a:ln>
          <a:effectLst>
            <a:outerShdw dist="28398" dir="3806097" algn="ctr" rotWithShape="0">
              <a:srgbClr val="9F9FA2">
                <a:lumMod val="50000"/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SQL  DB</a:t>
            </a:r>
          </a:p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MSSQL,</a:t>
            </a:r>
            <a:r>
              <a:rPr kumimoji="0" lang="en-US" altLang="ja-JP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 </a:t>
            </a:r>
            <a:r>
              <a:rPr kumimoji="0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MS Mincho" pitchFamily="49" charset="-128"/>
                <a:cs typeface="ＭＳ Ｐゴシック" charset="-128"/>
              </a:rPr>
              <a:t>Oracle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92" name="AutoShape 74"/>
          <p:cNvCxnSpPr>
            <a:cxnSpLocks noChangeShapeType="1"/>
          </p:cNvCxnSpPr>
          <p:nvPr/>
        </p:nvCxnSpPr>
        <p:spPr bwMode="auto">
          <a:xfrm rot="16200000" flipH="1">
            <a:off x="8098631" y="1145382"/>
            <a:ext cx="360363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9538" y="2138363"/>
            <a:ext cx="9429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27950" y="4035425"/>
            <a:ext cx="6572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00" y="1708150"/>
            <a:ext cx="1082675" cy="108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Text Box 32"/>
          <p:cNvSpPr txBox="1">
            <a:spLocks noChangeArrowheads="1"/>
          </p:cNvSpPr>
          <p:nvPr/>
        </p:nvSpPr>
        <p:spPr bwMode="auto">
          <a:xfrm>
            <a:off x="7323138" y="5302250"/>
            <a:ext cx="1771650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ts val="1000"/>
              </a:spcAft>
              <a:buFont typeface="Wingdings" pitchFamily="2" charset="2"/>
              <a:buNone/>
            </a:pPr>
            <a:r>
              <a:rPr lang="en-US" altLang="ja-JP" sz="1100">
                <a:solidFill>
                  <a:srgbClr val="FF0000"/>
                </a:solidFill>
                <a:ea typeface="MS Mincho"/>
                <a:cs typeface="MS Mincho"/>
              </a:rPr>
              <a:t>THIRD TIER COMPONENTS</a:t>
            </a:r>
            <a:endParaRPr lang="en-US">
              <a:solidFill>
                <a:srgbClr val="FF0000"/>
              </a:solidFill>
              <a:latin typeface="Arial" charset="0"/>
              <a:ea typeface="ＭＳ Ｐゴシック"/>
            </a:endParaRPr>
          </a:p>
        </p:txBody>
      </p:sp>
      <p:pic>
        <p:nvPicPr>
          <p:cNvPr id="97" name="Picture 96" descr="Untitled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1695450"/>
            <a:ext cx="8058150" cy="4540250"/>
          </a:xfrm>
          <a:prstGeom prst="rect">
            <a:avLst/>
          </a:prstGeom>
          <a:noFill/>
        </p:spPr>
      </p:pic>
      <p:sp>
        <p:nvSpPr>
          <p:cNvPr id="98" name="Slide Number Placeholder 109"/>
          <p:cNvSpPr txBox="1">
            <a:spLocks/>
          </p:cNvSpPr>
          <p:nvPr/>
        </p:nvSpPr>
        <p:spPr bwMode="auto">
          <a:xfrm>
            <a:off x="6684963" y="6492875"/>
            <a:ext cx="2459037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fld id="{C6C7BF5E-75B1-41B6-AAEE-CACC101BB0C3}" type="slidenum">
              <a:rPr lang="en-US" smtClean="0">
                <a:ea typeface="ＭＳ Ｐゴシック"/>
              </a:rPr>
              <a:pPr/>
              <a:t>23</a:t>
            </a:fld>
            <a:endParaRPr lang="en-US" smtClean="0">
              <a:ea typeface="ＭＳ Ｐゴシック"/>
            </a:endParaRPr>
          </a:p>
        </p:txBody>
      </p:sp>
      <p:pic>
        <p:nvPicPr>
          <p:cNvPr id="99" name="Picture 6" descr="ppt template header-title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403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" name="Diagram 19"/>
          <p:cNvGraphicFramePr/>
          <p:nvPr/>
        </p:nvGraphicFramePr>
        <p:xfrm>
          <a:off x="393384" y="918882"/>
          <a:ext cx="8427110" cy="283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TextBox 9"/>
          <p:cNvSpPr>
            <a:spLocks noChangeArrowheads="1"/>
          </p:cNvSpPr>
          <p:nvPr/>
        </p:nvSpPr>
        <p:spPr bwMode="auto">
          <a:xfrm>
            <a:off x="4711700" y="1581150"/>
            <a:ext cx="2157413" cy="4403725"/>
          </a:xfrm>
          <a:prstGeom prst="roundRect">
            <a:avLst>
              <a:gd name="adj" fmla="val 10648"/>
            </a:avLst>
          </a:prstGeom>
          <a:solidFill>
            <a:srgbClr val="0072AA">
              <a:lumMod val="20000"/>
              <a:lumOff val="80000"/>
            </a:srgbClr>
          </a:solidFill>
          <a:ln w="3175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eDOCS DM  5.3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release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Support for Microsoft Office 2010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eDOCS Integration for Enterprise Library RM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22" name="TextBox 9"/>
          <p:cNvSpPr>
            <a:spLocks noChangeArrowheads="1"/>
          </p:cNvSpPr>
          <p:nvPr/>
        </p:nvSpPr>
        <p:spPr bwMode="auto">
          <a:xfrm>
            <a:off x="4703763" y="4271963"/>
            <a:ext cx="2157412" cy="1736725"/>
          </a:xfrm>
          <a:prstGeom prst="roundRect">
            <a:avLst>
              <a:gd name="adj" fmla="val 22123"/>
            </a:avLst>
          </a:prstGeom>
          <a:solidFill>
            <a:srgbClr val="0072AA">
              <a:lumMod val="20000"/>
              <a:lumOff val="80000"/>
            </a:srgbClr>
          </a:solidFill>
          <a:ln w="31750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ECM Suite Advances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Rebranding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Suite Installer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MMC Admin (CDU)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User Management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ＭＳ Ｐゴシック" pitchFamily="58" charset="-128"/>
            </a:endParaRPr>
          </a:p>
        </p:txBody>
      </p:sp>
      <p:grpSp>
        <p:nvGrpSpPr>
          <p:cNvPr id="23" name="Group 37"/>
          <p:cNvGrpSpPr>
            <a:grpSpLocks/>
          </p:cNvGrpSpPr>
          <p:nvPr/>
        </p:nvGrpSpPr>
        <p:grpSpPr bwMode="auto">
          <a:xfrm>
            <a:off x="79375" y="6053138"/>
            <a:ext cx="3703638" cy="266700"/>
            <a:chOff x="0" y="6163475"/>
            <a:chExt cx="3703320" cy="267646"/>
          </a:xfrm>
        </p:grpSpPr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0" y="6163475"/>
              <a:ext cx="3703320" cy="265900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endParaRPr kumimoji="0" lang="de-DE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44450" y="6176963"/>
              <a:ext cx="700088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Legend: 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944178" y="6183313"/>
              <a:ext cx="7286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Proposed</a:t>
              </a:r>
              <a:endParaRPr kumimoji="0" lang="en-US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7" name="Text Box 14"/>
            <p:cNvSpPr txBox="1">
              <a:spLocks noChangeArrowheads="1"/>
            </p:cNvSpPr>
            <p:nvPr/>
          </p:nvSpPr>
          <p:spPr bwMode="auto">
            <a:xfrm>
              <a:off x="1900238" y="6184106"/>
              <a:ext cx="8429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In Progress</a:t>
              </a:r>
              <a:endParaRPr kumimoji="0" lang="en-US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941388" y="6184900"/>
              <a:ext cx="76549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</a:rPr>
                <a:t>Delivered</a:t>
              </a:r>
              <a:endParaRPr kumimoji="0" lang="en-US" alt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29" name="AutoShape 18"/>
            <p:cNvSpPr>
              <a:spLocks noChangeArrowheads="1"/>
            </p:cNvSpPr>
            <p:nvPr/>
          </p:nvSpPr>
          <p:spPr bwMode="auto">
            <a:xfrm>
              <a:off x="763522" y="6211269"/>
              <a:ext cx="204769" cy="175244"/>
            </a:xfrm>
            <a:prstGeom prst="roundRect">
              <a:avLst>
                <a:gd name="adj" fmla="val 16667"/>
              </a:avLst>
            </a:prstGeom>
            <a:solidFill>
              <a:srgbClr val="0072AA">
                <a:lumMod val="75000"/>
              </a:srgb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 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0" name="AutoShape 18"/>
            <p:cNvSpPr>
              <a:spLocks noChangeArrowheads="1"/>
            </p:cNvSpPr>
            <p:nvPr/>
          </p:nvSpPr>
          <p:spPr bwMode="auto">
            <a:xfrm>
              <a:off x="1768323" y="6278180"/>
              <a:ext cx="150800" cy="108333"/>
            </a:xfrm>
            <a:prstGeom prst="roundRect">
              <a:avLst>
                <a:gd name="adj" fmla="val 16667"/>
              </a:avLst>
            </a:prstGeom>
            <a:solidFill>
              <a:srgbClr val="0072AA">
                <a:lumMod val="20000"/>
                <a:lumOff val="80000"/>
              </a:srgb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 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31" name="AutoShape 18"/>
            <p:cNvSpPr>
              <a:spLocks noChangeArrowheads="1"/>
            </p:cNvSpPr>
            <p:nvPr/>
          </p:nvSpPr>
          <p:spPr bwMode="auto">
            <a:xfrm>
              <a:off x="2762013" y="6211269"/>
              <a:ext cx="204770" cy="175244"/>
            </a:xfrm>
            <a:prstGeom prst="roundRect">
              <a:avLst>
                <a:gd name="adj" fmla="val 16667"/>
              </a:avLst>
            </a:prstGeom>
            <a:solidFill>
              <a:srgbClr val="FFC726">
                <a:lumMod val="40000"/>
                <a:lumOff val="60000"/>
              </a:srgbClr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 </a:t>
              </a: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32" name="Flowchart: Connector 31"/>
          <p:cNvSpPr/>
          <p:nvPr/>
        </p:nvSpPr>
        <p:spPr bwMode="auto">
          <a:xfrm>
            <a:off x="6410325" y="1217613"/>
            <a:ext cx="284163" cy="269875"/>
          </a:xfrm>
          <a:prstGeom prst="flowChartConnector">
            <a:avLst/>
          </a:prstGeom>
          <a:solidFill>
            <a:srgbClr val="0072AA">
              <a:lumMod val="20000"/>
              <a:lumOff val="80000"/>
            </a:srgbClr>
          </a:solidFill>
          <a:ln w="9525" cap="flat" cmpd="sng" algn="ctr">
            <a:solidFill>
              <a:srgbClr val="9F9FA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3" name="Flowchart: Connector 32"/>
          <p:cNvSpPr/>
          <p:nvPr/>
        </p:nvSpPr>
        <p:spPr bwMode="auto">
          <a:xfrm>
            <a:off x="8285163" y="1249363"/>
            <a:ext cx="284162" cy="269875"/>
          </a:xfrm>
          <a:prstGeom prst="flowChartConnector">
            <a:avLst/>
          </a:prstGeom>
          <a:solidFill>
            <a:srgbClr val="FFC726">
              <a:lumMod val="20000"/>
              <a:lumOff val="80000"/>
            </a:srgbClr>
          </a:solidFill>
          <a:ln w="9525" cap="flat" cmpd="sng" algn="ctr">
            <a:solidFill>
              <a:srgbClr val="9F9FA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4" name="TextBox 9"/>
          <p:cNvSpPr>
            <a:spLocks noChangeArrowheads="1"/>
          </p:cNvSpPr>
          <p:nvPr/>
        </p:nvSpPr>
        <p:spPr bwMode="auto">
          <a:xfrm>
            <a:off x="6986588" y="1611313"/>
            <a:ext cx="2157412" cy="4403725"/>
          </a:xfrm>
          <a:prstGeom prst="roundRect">
            <a:avLst>
              <a:gd name="adj" fmla="val 10648"/>
            </a:avLst>
          </a:prstGeom>
          <a:solidFill>
            <a:srgbClr val="FFC726">
              <a:lumMod val="40000"/>
              <a:lumOff val="60000"/>
            </a:srgbClr>
          </a:solidFill>
          <a:ln w="3175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DM 5.4 Beta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  <a:ea typeface="ＭＳ Ｐゴシック" pitchFamily="34" charset="-128"/>
              </a:rPr>
              <a:t>Next feature release of the eDOCS DM 5.x product line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2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Arial" charset="0"/>
              <a:ea typeface="ＭＳ Ｐゴシック" pitchFamily="34" charset="-128"/>
            </a:endParaRPr>
          </a:p>
        </p:txBody>
      </p:sp>
      <p:sp>
        <p:nvSpPr>
          <p:cNvPr id="35" name="TextBox 9"/>
          <p:cNvSpPr>
            <a:spLocks noChangeArrowheads="1"/>
          </p:cNvSpPr>
          <p:nvPr/>
        </p:nvSpPr>
        <p:spPr bwMode="auto">
          <a:xfrm>
            <a:off x="6986588" y="4267200"/>
            <a:ext cx="2157412" cy="1736725"/>
          </a:xfrm>
          <a:prstGeom prst="roundRect">
            <a:avLst>
              <a:gd name="adj" fmla="val 22123"/>
            </a:avLst>
          </a:prstGeom>
          <a:solidFill>
            <a:srgbClr val="FFC726">
              <a:lumMod val="40000"/>
              <a:lumOff val="60000"/>
            </a:srgbClr>
          </a:solidFill>
          <a:ln w="31750" cmpd="sng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ECM Suite Advances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ＭＳ Ｐゴシック" pitchFamily="58" charset="-128"/>
              </a:rPr>
              <a:t> 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panose="020B0604020202020204" pitchFamily="34" charset="0"/>
                <a:ea typeface="MS PGothic" pitchFamily="34" charset="-128"/>
              </a:rPr>
              <a:t>MMC Admin - Including Library Maintenance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ＭＳ Ｐゴシック" pitchFamily="5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87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9600632" y="6581001"/>
            <a:ext cx="26125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2"/>
              </a:rPr>
              <a:t>Social Media Icons Designed </a:t>
            </a:r>
            <a:r>
              <a:rPr lang="en-US" sz="1200" dirty="0">
                <a:hlinkClick r:id="rId2"/>
              </a:rPr>
              <a:t>by </a:t>
            </a:r>
            <a:r>
              <a:rPr lang="en-US" sz="1200" dirty="0" err="1" smtClean="0">
                <a:hlinkClick r:id="rId2"/>
              </a:rPr>
              <a:t>Freepik</a:t>
            </a:r>
            <a:endParaRPr 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1611077"/>
            <a:ext cx="12192000" cy="4700616"/>
            <a:chOff x="0" y="101597"/>
            <a:chExt cx="12192000" cy="4700616"/>
          </a:xfrm>
        </p:grpSpPr>
        <p:pic>
          <p:nvPicPr>
            <p:cNvPr id="6" name="Picture 7" descr="Proces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" y="101598"/>
              <a:ext cx="12191999" cy="1548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9" descr="shared-doc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95900" y="3983063"/>
              <a:ext cx="800100" cy="8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0132" y="2371226"/>
              <a:ext cx="4327422" cy="1573981"/>
            </a:xfrm>
            <a:prstGeom prst="rect">
              <a:avLst/>
            </a:prstGeom>
          </p:spPr>
        </p:pic>
        <p:pic>
          <p:nvPicPr>
            <p:cNvPr id="8" name="Picture 6" descr="Peopl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621837" y="101598"/>
              <a:ext cx="2570163" cy="2509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" descr="People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101597"/>
              <a:ext cx="2570163" cy="2509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355" y="1255274"/>
              <a:ext cx="1115952" cy="1115952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557" y="162042"/>
              <a:ext cx="392767" cy="392767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268" y="936029"/>
              <a:ext cx="453289" cy="453289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232" y="162042"/>
              <a:ext cx="366957" cy="366957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415" y="127544"/>
              <a:ext cx="401455" cy="401455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551" y="162042"/>
              <a:ext cx="442661" cy="442661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248" y="162042"/>
              <a:ext cx="471830" cy="47183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3666" y="946657"/>
              <a:ext cx="416692" cy="416692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105" y="787791"/>
              <a:ext cx="601527" cy="601527"/>
            </a:xfrm>
            <a:prstGeom prst="rect">
              <a:avLst/>
            </a:prstGeom>
          </p:spPr>
        </p:pic>
      </p:grp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35107"/>
            <a:ext cx="10515600" cy="1325563"/>
          </a:xfrm>
        </p:spPr>
        <p:txBody>
          <a:bodyPr/>
          <a:lstStyle/>
          <a:p>
            <a:r>
              <a:rPr lang="en-US" dirty="0" smtClean="0"/>
              <a:t>Why Twitter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22" name="Content Placeholder 3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42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Open Text ECM Suite</a:t>
            </a:r>
            <a:endParaRPr lang="en-US" altLang="en-US" sz="2800" dirty="0">
              <a:solidFill>
                <a:srgbClr val="595959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2273300" y="4860925"/>
            <a:ext cx="7721600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Library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2273300" y="4098925"/>
            <a:ext cx="7721600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Process Services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2273300" y="2016125"/>
            <a:ext cx="7721600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User Experience Services</a:t>
            </a:r>
          </a:p>
        </p:txBody>
      </p:sp>
      <p:pic>
        <p:nvPicPr>
          <p:cNvPr id="9222" name="Picture 68" descr="Web-Interfa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1" y="1125538"/>
            <a:ext cx="13430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69" descr="MSOffice-Interfa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1128713"/>
            <a:ext cx="952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70" descr="EMail-Interfac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9" y="1103314"/>
            <a:ext cx="83978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71" descr="Application-Interfa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713" y="1190626"/>
            <a:ext cx="7921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72" descr="Device-Interfa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9" y="1154113"/>
            <a:ext cx="12922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2273301" y="2714625"/>
            <a:ext cx="2447925" cy="1219200"/>
          </a:xfrm>
          <a:prstGeom prst="roundRect">
            <a:avLst>
              <a:gd name="adj" fmla="val 6106"/>
            </a:avLst>
          </a:prstGeom>
          <a:gradFill rotWithShape="1">
            <a:gsLst>
              <a:gs pos="0">
                <a:schemeClr val="bg1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ヒラギノ明朝 Pro W3" charset="-128"/>
                <a:sym typeface="Times New Roman" charset="0"/>
              </a:rPr>
              <a:t>Engagement</a:t>
            </a: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4895851" y="2714625"/>
            <a:ext cx="2447925" cy="1219200"/>
          </a:xfrm>
          <a:prstGeom prst="roundRect">
            <a:avLst>
              <a:gd name="adj" fmla="val 6727"/>
            </a:avLst>
          </a:prstGeom>
          <a:gradFill rotWithShape="1">
            <a:gsLst>
              <a:gs pos="0">
                <a:schemeClr val="bg1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ヒラギノ明朝 Pro W3" charset="-128"/>
                <a:sym typeface="Times New Roman" charset="0"/>
              </a:rPr>
              <a:t>Transaction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7518401" y="2714625"/>
            <a:ext cx="2447925" cy="1219200"/>
          </a:xfrm>
          <a:prstGeom prst="roundRect">
            <a:avLst>
              <a:gd name="adj" fmla="val 6727"/>
            </a:avLst>
          </a:prstGeom>
          <a:gradFill rotWithShape="1">
            <a:gsLst>
              <a:gs pos="0">
                <a:schemeClr val="bg1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buFont typeface="Wingdings" panose="05000000000000000000" pitchFamily="2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ヒラギノ明朝 Pro W3" charset="-128"/>
                <a:sym typeface="Times New Roman" charset="0"/>
              </a:rPr>
              <a:t>Lifecycle</a:t>
            </a:r>
          </a:p>
        </p:txBody>
      </p:sp>
      <p:grpSp>
        <p:nvGrpSpPr>
          <p:cNvPr id="9230" name="Group 85"/>
          <p:cNvGrpSpPr>
            <a:grpSpLocks/>
          </p:cNvGrpSpPr>
          <p:nvPr/>
        </p:nvGrpSpPr>
        <p:grpSpPr bwMode="auto">
          <a:xfrm>
            <a:off x="2209801" y="5562601"/>
            <a:ext cx="7756525" cy="860425"/>
            <a:chOff x="576263" y="5322887"/>
            <a:chExt cx="7863422" cy="1106365"/>
          </a:xfrm>
        </p:grpSpPr>
        <p:sp>
          <p:nvSpPr>
            <p:cNvPr id="9233" name="TextBox 36"/>
            <p:cNvSpPr txBox="1">
              <a:spLocks noChangeArrowheads="1"/>
            </p:cNvSpPr>
            <p:nvPr/>
          </p:nvSpPr>
          <p:spPr bwMode="auto">
            <a:xfrm>
              <a:off x="638175" y="6092823"/>
              <a:ext cx="546369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Email</a:t>
              </a:r>
            </a:p>
          </p:txBody>
        </p:sp>
        <p:sp>
          <p:nvSpPr>
            <p:cNvPr id="9234" name="TextBox 37"/>
            <p:cNvSpPr txBox="1">
              <a:spLocks noChangeArrowheads="1"/>
            </p:cNvSpPr>
            <p:nvPr/>
          </p:nvSpPr>
          <p:spPr bwMode="auto">
            <a:xfrm>
              <a:off x="1390650" y="6092825"/>
              <a:ext cx="92502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GroupWare</a:t>
              </a:r>
            </a:p>
          </p:txBody>
        </p:sp>
        <p:sp>
          <p:nvSpPr>
            <p:cNvPr id="9235" name="TextBox 38"/>
            <p:cNvSpPr txBox="1">
              <a:spLocks noChangeArrowheads="1"/>
            </p:cNvSpPr>
            <p:nvPr/>
          </p:nvSpPr>
          <p:spPr bwMode="auto">
            <a:xfrm>
              <a:off x="6537325" y="6092825"/>
              <a:ext cx="895771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Basic ECM</a:t>
              </a:r>
            </a:p>
          </p:txBody>
        </p:sp>
        <p:sp>
          <p:nvSpPr>
            <p:cNvPr id="9236" name="TextBox 39"/>
            <p:cNvSpPr txBox="1">
              <a:spLocks noChangeArrowheads="1"/>
            </p:cNvSpPr>
            <p:nvPr/>
          </p:nvSpPr>
          <p:spPr bwMode="auto">
            <a:xfrm>
              <a:off x="4778375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ERP</a:t>
              </a:r>
            </a:p>
          </p:txBody>
        </p:sp>
        <p:sp>
          <p:nvSpPr>
            <p:cNvPr id="9237" name="TextBox 40"/>
            <p:cNvSpPr txBox="1">
              <a:spLocks noChangeArrowheads="1"/>
            </p:cNvSpPr>
            <p:nvPr/>
          </p:nvSpPr>
          <p:spPr bwMode="auto">
            <a:xfrm>
              <a:off x="3554413" y="6092825"/>
              <a:ext cx="838892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Web Sites</a:t>
              </a:r>
            </a:p>
          </p:txBody>
        </p:sp>
        <p:sp>
          <p:nvSpPr>
            <p:cNvPr id="9238" name="TextBox 41"/>
            <p:cNvSpPr txBox="1">
              <a:spLocks noChangeArrowheads="1"/>
            </p:cNvSpPr>
            <p:nvPr/>
          </p:nvSpPr>
          <p:spPr bwMode="auto">
            <a:xfrm>
              <a:off x="2678910" y="6092822"/>
              <a:ext cx="53824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Filers</a:t>
              </a:r>
            </a:p>
          </p:txBody>
        </p:sp>
        <p:sp>
          <p:nvSpPr>
            <p:cNvPr id="9239" name="TextBox 42"/>
            <p:cNvSpPr txBox="1">
              <a:spLocks noChangeArrowheads="1"/>
            </p:cNvSpPr>
            <p:nvPr/>
          </p:nvSpPr>
          <p:spPr bwMode="auto">
            <a:xfrm>
              <a:off x="7539038" y="6092825"/>
              <a:ext cx="900647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Other ECM</a:t>
              </a:r>
            </a:p>
          </p:txBody>
        </p:sp>
        <p:grpSp>
          <p:nvGrpSpPr>
            <p:cNvPr id="9240" name="Group 44"/>
            <p:cNvGrpSpPr>
              <a:grpSpLocks noChangeAspect="1"/>
            </p:cNvGrpSpPr>
            <p:nvPr/>
          </p:nvGrpSpPr>
          <p:grpSpPr bwMode="auto">
            <a:xfrm>
              <a:off x="4622800" y="5322887"/>
              <a:ext cx="790575" cy="755650"/>
              <a:chOff x="-1879600" y="2609850"/>
              <a:chExt cx="2032000" cy="1917700"/>
            </a:xfrm>
          </p:grpSpPr>
          <p:pic>
            <p:nvPicPr>
              <p:cNvPr id="9269" name="Picture 41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70" name="Picture 42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71" name="Picture 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92" t="32843" r="42453" b="33333"/>
              <a:stretch>
                <a:fillRect/>
              </a:stretch>
            </p:blipFill>
            <p:spPr bwMode="auto">
              <a:xfrm>
                <a:off x="-1600198" y="3941282"/>
                <a:ext cx="1352726" cy="313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1" name="Group 62"/>
            <p:cNvGrpSpPr>
              <a:grpSpLocks noChangeAspect="1"/>
            </p:cNvGrpSpPr>
            <p:nvPr/>
          </p:nvGrpSpPr>
          <p:grpSpPr bwMode="auto">
            <a:xfrm>
              <a:off x="6624638" y="5322887"/>
              <a:ext cx="801687" cy="755650"/>
              <a:chOff x="-1879600" y="2609850"/>
              <a:chExt cx="2032000" cy="1917700"/>
            </a:xfrm>
          </p:grpSpPr>
          <p:pic>
            <p:nvPicPr>
              <p:cNvPr id="9265" name="Picture 53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6" name="Picture 54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7" name="Picture 30" descr="Microsoft_Office_2004.eps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87"/>
              <a:stretch>
                <a:fillRect/>
              </a:stretch>
            </p:blipFill>
            <p:spPr bwMode="auto">
              <a:xfrm>
                <a:off x="-1219200" y="3814763"/>
                <a:ext cx="31750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8" name="Picture 30" descr="Microsoft_Office_2004.eps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36"/>
              <a:stretch>
                <a:fillRect/>
              </a:stretch>
            </p:blipFill>
            <p:spPr bwMode="auto">
              <a:xfrm>
                <a:off x="-1612904" y="3916881"/>
                <a:ext cx="711075" cy="409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2" name="Group 70"/>
            <p:cNvGrpSpPr>
              <a:grpSpLocks noChangeAspect="1"/>
            </p:cNvGrpSpPr>
            <p:nvPr/>
          </p:nvGrpSpPr>
          <p:grpSpPr bwMode="auto">
            <a:xfrm>
              <a:off x="576263" y="5322887"/>
              <a:ext cx="790575" cy="755650"/>
              <a:chOff x="-1879600" y="2609850"/>
              <a:chExt cx="2032000" cy="1917700"/>
            </a:xfrm>
          </p:grpSpPr>
          <p:pic>
            <p:nvPicPr>
              <p:cNvPr id="9262" name="Picture 66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3" name="Picture 67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4" name="Picture 35" descr="Microsoft_exchange.eps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9250" y="4019550"/>
                <a:ext cx="843139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3" name="Group 80"/>
            <p:cNvGrpSpPr>
              <a:grpSpLocks noChangeAspect="1"/>
            </p:cNvGrpSpPr>
            <p:nvPr/>
          </p:nvGrpSpPr>
          <p:grpSpPr bwMode="auto">
            <a:xfrm>
              <a:off x="1571625" y="5322887"/>
              <a:ext cx="801688" cy="755650"/>
              <a:chOff x="-1879600" y="2609850"/>
              <a:chExt cx="2032000" cy="1917700"/>
            </a:xfrm>
          </p:grpSpPr>
          <p:pic>
            <p:nvPicPr>
              <p:cNvPr id="9259" name="Picture 77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0" name="Picture 78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61" name="Picture 34" descr="Lotus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01991" y="3980260"/>
                <a:ext cx="786693" cy="392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4" name="Group 85"/>
            <p:cNvGrpSpPr>
              <a:grpSpLocks noChangeAspect="1"/>
            </p:cNvGrpSpPr>
            <p:nvPr/>
          </p:nvGrpSpPr>
          <p:grpSpPr bwMode="auto">
            <a:xfrm>
              <a:off x="7631113" y="5322887"/>
              <a:ext cx="801687" cy="755650"/>
              <a:chOff x="-1879600" y="2609850"/>
              <a:chExt cx="2032000" cy="1917700"/>
            </a:xfrm>
          </p:grpSpPr>
          <p:pic>
            <p:nvPicPr>
              <p:cNvPr id="9256" name="Picture 8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7" name="Picture 83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8" name="Picture 84" descr="Picture 1.png"/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14364" y="4102145"/>
                <a:ext cx="971414" cy="318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5" name="Group 75"/>
            <p:cNvGrpSpPr>
              <a:grpSpLocks noChangeAspect="1"/>
            </p:cNvGrpSpPr>
            <p:nvPr/>
          </p:nvGrpSpPr>
          <p:grpSpPr bwMode="auto">
            <a:xfrm>
              <a:off x="5619750" y="5322887"/>
              <a:ext cx="800100" cy="755650"/>
              <a:chOff x="-1879600" y="2609850"/>
              <a:chExt cx="2032000" cy="1917700"/>
            </a:xfrm>
          </p:grpSpPr>
          <p:pic>
            <p:nvPicPr>
              <p:cNvPr id="9253" name="Picture 7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4" name="Picture 73" descr="PLAINDOC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5" name="Picture 74"/>
              <p:cNvPicPr>
                <a:picLocks noChangeAspect="1"/>
              </p:cNvPicPr>
              <p:nvPr/>
            </p:nvPicPr>
            <p:blipFill>
              <a:blip r:embed="rId1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2900" y="3921757"/>
                <a:ext cx="823663" cy="427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6" name="Group 164"/>
            <p:cNvGrpSpPr>
              <a:grpSpLocks/>
            </p:cNvGrpSpPr>
            <p:nvPr/>
          </p:nvGrpSpPr>
          <p:grpSpPr bwMode="auto">
            <a:xfrm>
              <a:off x="3573463" y="5322887"/>
              <a:ext cx="844550" cy="815975"/>
              <a:chOff x="3731298" y="3341280"/>
              <a:chExt cx="845584" cy="815258"/>
            </a:xfrm>
          </p:grpSpPr>
          <p:pic>
            <p:nvPicPr>
              <p:cNvPr id="9251" name="Picture 7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1789" y="3341280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2" name="Picture 163" descr="WCM.png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90" r="35463"/>
              <a:stretch>
                <a:fillRect/>
              </a:stretch>
            </p:blipFill>
            <p:spPr bwMode="auto">
              <a:xfrm>
                <a:off x="3731298" y="3608208"/>
                <a:ext cx="529181" cy="548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247" name="Group 170"/>
            <p:cNvGrpSpPr>
              <a:grpSpLocks/>
            </p:cNvGrpSpPr>
            <p:nvPr/>
          </p:nvGrpSpPr>
          <p:grpSpPr bwMode="auto">
            <a:xfrm>
              <a:off x="2578100" y="5322887"/>
              <a:ext cx="788988" cy="822325"/>
              <a:chOff x="2929952" y="3580277"/>
              <a:chExt cx="789077" cy="821487"/>
            </a:xfrm>
          </p:grpSpPr>
          <p:pic>
            <p:nvPicPr>
              <p:cNvPr id="9249" name="Picture 72" descr="DATABASE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3936" y="3580277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50" name="Picture 169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771571">
                <a:off x="2929952" y="3887230"/>
                <a:ext cx="514534" cy="514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248" name="TextBox 186"/>
            <p:cNvSpPr txBox="1">
              <a:spLocks noChangeArrowheads="1"/>
            </p:cNvSpPr>
            <p:nvPr/>
          </p:nvSpPr>
          <p:spPr bwMode="auto">
            <a:xfrm>
              <a:off x="5757864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en-US" altLang="en-US" sz="1100">
                  <a:solidFill>
                    <a:schemeClr val="accent1"/>
                  </a:solidFill>
                </a:rPr>
                <a:t>ERP</a:t>
              </a:r>
            </a:p>
          </p:txBody>
        </p:sp>
      </p:grpSp>
      <p:sp>
        <p:nvSpPr>
          <p:cNvPr id="9231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7661275" y="6657976"/>
            <a:ext cx="2895600" cy="2016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Copyright © 2010  Open Text Corporation. All rights reserved.</a:t>
            </a:r>
          </a:p>
        </p:txBody>
      </p:sp>
      <p:sp>
        <p:nvSpPr>
          <p:cNvPr id="923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0" y="6530975"/>
            <a:ext cx="2133600" cy="274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Slide </a:t>
            </a:r>
            <a:fld id="{C1FACFCE-2FDC-4CF7-844C-87E65BA23D1F}" type="slidenum"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pPr eaLnBrk="1" hangingPunct="1"/>
              <a:t>30</a:t>
            </a:fld>
            <a:endParaRPr lang="en-US" altLang="en-US" sz="80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3482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1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0" y="6530975"/>
            <a:ext cx="2133600" cy="274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Slide </a:t>
            </a:r>
            <a:fld id="{D8627DF8-6D8F-4C91-923A-6FD985844CBB}" type="slidenum"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pPr eaLnBrk="1" hangingPunct="1"/>
              <a:t>31</a:t>
            </a:fld>
            <a:endParaRPr lang="en-US" altLang="en-US" sz="80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57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7661275" y="6657976"/>
            <a:ext cx="2895600" cy="2016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800">
                <a:solidFill>
                  <a:schemeClr val="bg1"/>
                </a:solidFill>
                <a:ea typeface="ＭＳ Ｐゴシック" panose="020B0600070205080204" pitchFamily="34" charset="-128"/>
              </a:rPr>
              <a:t>Copyright © 2010  Open Text Corporation.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" name="Picture 68" descr="Web-Inter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125538"/>
            <a:ext cx="13430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9" descr="MSOffice-Interfa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763" y="1128713"/>
            <a:ext cx="952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70" descr="EMail-Interfa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1103313"/>
            <a:ext cx="83978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71" descr="Application-Interfac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1190625"/>
            <a:ext cx="7921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2" descr="Device-Interfa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1154113"/>
            <a:ext cx="12922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le 71"/>
          <p:cNvSpPr>
            <a:spLocks noChangeArrowheads="1"/>
          </p:cNvSpPr>
          <p:nvPr/>
        </p:nvSpPr>
        <p:spPr bwMode="auto">
          <a:xfrm>
            <a:off x="749300" y="2714625"/>
            <a:ext cx="2447925" cy="1219200"/>
          </a:xfrm>
          <a:prstGeom prst="roundRect">
            <a:avLst>
              <a:gd name="adj" fmla="val 6106"/>
            </a:avLst>
          </a:prstGeom>
          <a:gradFill rotWithShape="1">
            <a:gsLst>
              <a:gs pos="0">
                <a:srgbClr val="FFFFFF"/>
              </a:gs>
              <a:gs pos="64999">
                <a:srgbClr val="F2F2F2"/>
              </a:gs>
              <a:gs pos="99001">
                <a:srgbClr val="BFBFBF"/>
              </a:gs>
              <a:gs pos="100000">
                <a:srgbClr val="BFBFBF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明朝 Pro W3" charset="-128"/>
                <a:sym typeface="Times New Roman" charset="0"/>
              </a:rPr>
              <a:t>Engagement</a:t>
            </a:r>
          </a:p>
        </p:txBody>
      </p:sp>
      <p:grpSp>
        <p:nvGrpSpPr>
          <p:cNvPr id="73" name="Group 85"/>
          <p:cNvGrpSpPr>
            <a:grpSpLocks/>
          </p:cNvGrpSpPr>
          <p:nvPr/>
        </p:nvGrpSpPr>
        <p:grpSpPr bwMode="auto">
          <a:xfrm>
            <a:off x="685800" y="5562600"/>
            <a:ext cx="7756525" cy="860425"/>
            <a:chOff x="576263" y="5322887"/>
            <a:chExt cx="7863422" cy="1106365"/>
          </a:xfrm>
        </p:grpSpPr>
        <p:sp>
          <p:nvSpPr>
            <p:cNvPr id="74" name="TextBox 36"/>
            <p:cNvSpPr txBox="1">
              <a:spLocks noChangeArrowheads="1"/>
            </p:cNvSpPr>
            <p:nvPr/>
          </p:nvSpPr>
          <p:spPr bwMode="auto">
            <a:xfrm>
              <a:off x="638175" y="6092823"/>
              <a:ext cx="546369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Email</a:t>
              </a:r>
            </a:p>
          </p:txBody>
        </p:sp>
        <p:sp>
          <p:nvSpPr>
            <p:cNvPr id="75" name="TextBox 37"/>
            <p:cNvSpPr txBox="1">
              <a:spLocks noChangeArrowheads="1"/>
            </p:cNvSpPr>
            <p:nvPr/>
          </p:nvSpPr>
          <p:spPr bwMode="auto">
            <a:xfrm>
              <a:off x="1390650" y="6092825"/>
              <a:ext cx="92502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GroupWare</a:t>
              </a:r>
            </a:p>
          </p:txBody>
        </p:sp>
        <p:sp>
          <p:nvSpPr>
            <p:cNvPr id="76" name="TextBox 38"/>
            <p:cNvSpPr txBox="1">
              <a:spLocks noChangeArrowheads="1"/>
            </p:cNvSpPr>
            <p:nvPr/>
          </p:nvSpPr>
          <p:spPr bwMode="auto">
            <a:xfrm>
              <a:off x="6537325" y="6092825"/>
              <a:ext cx="895771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Basic ECM</a:t>
              </a:r>
            </a:p>
          </p:txBody>
        </p:sp>
        <p:sp>
          <p:nvSpPr>
            <p:cNvPr id="77" name="TextBox 39"/>
            <p:cNvSpPr txBox="1">
              <a:spLocks noChangeArrowheads="1"/>
            </p:cNvSpPr>
            <p:nvPr/>
          </p:nvSpPr>
          <p:spPr bwMode="auto">
            <a:xfrm>
              <a:off x="4778375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ERP</a:t>
              </a:r>
            </a:p>
          </p:txBody>
        </p:sp>
        <p:sp>
          <p:nvSpPr>
            <p:cNvPr id="78" name="TextBox 40"/>
            <p:cNvSpPr txBox="1">
              <a:spLocks noChangeArrowheads="1"/>
            </p:cNvSpPr>
            <p:nvPr/>
          </p:nvSpPr>
          <p:spPr bwMode="auto">
            <a:xfrm>
              <a:off x="3554413" y="6092825"/>
              <a:ext cx="838892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Web Sites</a:t>
              </a:r>
            </a:p>
          </p:txBody>
        </p:sp>
        <p:sp>
          <p:nvSpPr>
            <p:cNvPr id="80" name="TextBox 41"/>
            <p:cNvSpPr txBox="1">
              <a:spLocks noChangeArrowheads="1"/>
            </p:cNvSpPr>
            <p:nvPr/>
          </p:nvSpPr>
          <p:spPr bwMode="auto">
            <a:xfrm>
              <a:off x="2678910" y="6092822"/>
              <a:ext cx="538243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Filers</a:t>
              </a:r>
            </a:p>
          </p:txBody>
        </p:sp>
        <p:sp>
          <p:nvSpPr>
            <p:cNvPr id="81" name="TextBox 42"/>
            <p:cNvSpPr txBox="1">
              <a:spLocks noChangeArrowheads="1"/>
            </p:cNvSpPr>
            <p:nvPr/>
          </p:nvSpPr>
          <p:spPr bwMode="auto">
            <a:xfrm>
              <a:off x="7539038" y="6092825"/>
              <a:ext cx="900647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Other ECM</a:t>
              </a:r>
            </a:p>
          </p:txBody>
        </p:sp>
        <p:grpSp>
          <p:nvGrpSpPr>
            <p:cNvPr id="83" name="Group 44"/>
            <p:cNvGrpSpPr>
              <a:grpSpLocks noChangeAspect="1"/>
            </p:cNvGrpSpPr>
            <p:nvPr/>
          </p:nvGrpSpPr>
          <p:grpSpPr bwMode="auto">
            <a:xfrm>
              <a:off x="4622800" y="5322887"/>
              <a:ext cx="790575" cy="755650"/>
              <a:chOff x="-1879600" y="2609850"/>
              <a:chExt cx="2032000" cy="1917700"/>
            </a:xfrm>
          </p:grpSpPr>
          <p:pic>
            <p:nvPicPr>
              <p:cNvPr id="114" name="Picture 41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5" name="Picture 42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" name="Picture 6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92" t="32843" r="42453" b="33333"/>
              <a:stretch>
                <a:fillRect/>
              </a:stretch>
            </p:blipFill>
            <p:spPr bwMode="auto">
              <a:xfrm>
                <a:off x="-1600198" y="3941282"/>
                <a:ext cx="1352726" cy="313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4" name="Group 62"/>
            <p:cNvGrpSpPr>
              <a:grpSpLocks noChangeAspect="1"/>
            </p:cNvGrpSpPr>
            <p:nvPr/>
          </p:nvGrpSpPr>
          <p:grpSpPr bwMode="auto">
            <a:xfrm>
              <a:off x="6624638" y="5322887"/>
              <a:ext cx="801687" cy="755650"/>
              <a:chOff x="-1879600" y="2609850"/>
              <a:chExt cx="2032000" cy="1917700"/>
            </a:xfrm>
          </p:grpSpPr>
          <p:pic>
            <p:nvPicPr>
              <p:cNvPr id="110" name="Picture 53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54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30" descr="Microsoft_Office_2004.eps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5987"/>
              <a:stretch>
                <a:fillRect/>
              </a:stretch>
            </p:blipFill>
            <p:spPr bwMode="auto">
              <a:xfrm>
                <a:off x="-1219200" y="3814763"/>
                <a:ext cx="317500" cy="339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30" descr="Microsoft_Office_2004.eps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36"/>
              <a:stretch>
                <a:fillRect/>
              </a:stretch>
            </p:blipFill>
            <p:spPr bwMode="auto">
              <a:xfrm>
                <a:off x="-1612904" y="3916881"/>
                <a:ext cx="711075" cy="409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5" name="Group 70"/>
            <p:cNvGrpSpPr>
              <a:grpSpLocks noChangeAspect="1"/>
            </p:cNvGrpSpPr>
            <p:nvPr/>
          </p:nvGrpSpPr>
          <p:grpSpPr bwMode="auto">
            <a:xfrm>
              <a:off x="576263" y="5322887"/>
              <a:ext cx="790575" cy="755650"/>
              <a:chOff x="-1879600" y="2609850"/>
              <a:chExt cx="2032000" cy="1917700"/>
            </a:xfrm>
          </p:grpSpPr>
          <p:pic>
            <p:nvPicPr>
              <p:cNvPr id="107" name="Picture 66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67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" name="Picture 35" descr="Microsoft_exchange.eps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9250" y="4019550"/>
                <a:ext cx="843139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6" name="Group 80"/>
            <p:cNvGrpSpPr>
              <a:grpSpLocks noChangeAspect="1"/>
            </p:cNvGrpSpPr>
            <p:nvPr/>
          </p:nvGrpSpPr>
          <p:grpSpPr bwMode="auto">
            <a:xfrm>
              <a:off x="1571625" y="5322887"/>
              <a:ext cx="801688" cy="755650"/>
              <a:chOff x="-1879600" y="2609850"/>
              <a:chExt cx="2032000" cy="1917700"/>
            </a:xfrm>
          </p:grpSpPr>
          <p:pic>
            <p:nvPicPr>
              <p:cNvPr id="104" name="Picture 77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5" name="Picture 78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" name="Picture 34" descr="Lotus.png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01991" y="3980260"/>
                <a:ext cx="786693" cy="392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7" name="Group 85"/>
            <p:cNvGrpSpPr>
              <a:grpSpLocks noChangeAspect="1"/>
            </p:cNvGrpSpPr>
            <p:nvPr/>
          </p:nvGrpSpPr>
          <p:grpSpPr bwMode="auto">
            <a:xfrm>
              <a:off x="7631113" y="5322887"/>
              <a:ext cx="801687" cy="755650"/>
              <a:chOff x="-1879600" y="2609850"/>
              <a:chExt cx="2032000" cy="1917700"/>
            </a:xfrm>
          </p:grpSpPr>
          <p:pic>
            <p:nvPicPr>
              <p:cNvPr id="101" name="Picture 8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83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84" descr="Picture 1.png"/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14364" y="4102145"/>
                <a:ext cx="971414" cy="318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8" name="Group 75"/>
            <p:cNvGrpSpPr>
              <a:grpSpLocks noChangeAspect="1"/>
            </p:cNvGrpSpPr>
            <p:nvPr/>
          </p:nvGrpSpPr>
          <p:grpSpPr bwMode="auto">
            <a:xfrm>
              <a:off x="5619750" y="5322887"/>
              <a:ext cx="800100" cy="755650"/>
              <a:chOff x="-1879600" y="2609850"/>
              <a:chExt cx="2032000" cy="1917700"/>
            </a:xfrm>
          </p:grpSpPr>
          <p:pic>
            <p:nvPicPr>
              <p:cNvPr id="98" name="Picture 7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39900" y="2609850"/>
                <a:ext cx="1892300" cy="1917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73" descr="PLAINDOC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879600" y="3244850"/>
                <a:ext cx="1334008" cy="128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74"/>
              <p:cNvPicPr>
                <a:picLocks noChangeAspect="1"/>
              </p:cNvPicPr>
              <p:nvPr/>
            </p:nvPicPr>
            <p:blipFill>
              <a:blip r:embed="rId1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612900" y="3921757"/>
                <a:ext cx="823663" cy="4279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9" name="Group 164"/>
            <p:cNvGrpSpPr>
              <a:grpSpLocks/>
            </p:cNvGrpSpPr>
            <p:nvPr/>
          </p:nvGrpSpPr>
          <p:grpSpPr bwMode="auto">
            <a:xfrm>
              <a:off x="3573463" y="5322887"/>
              <a:ext cx="844550" cy="815975"/>
              <a:chOff x="3731298" y="3341280"/>
              <a:chExt cx="845584" cy="815258"/>
            </a:xfrm>
          </p:grpSpPr>
          <p:pic>
            <p:nvPicPr>
              <p:cNvPr id="95" name="Picture 7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1789" y="3341280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" name="Picture 163" descr="WCM.png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90" r="35463"/>
              <a:stretch>
                <a:fillRect/>
              </a:stretch>
            </p:blipFill>
            <p:spPr bwMode="auto">
              <a:xfrm>
                <a:off x="3731298" y="3608208"/>
                <a:ext cx="529181" cy="548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0" name="Group 170"/>
            <p:cNvGrpSpPr>
              <a:grpSpLocks/>
            </p:cNvGrpSpPr>
            <p:nvPr/>
          </p:nvGrpSpPr>
          <p:grpSpPr bwMode="auto">
            <a:xfrm>
              <a:off x="2578100" y="5322887"/>
              <a:ext cx="788988" cy="822325"/>
              <a:chOff x="2929952" y="3580277"/>
              <a:chExt cx="789077" cy="821487"/>
            </a:xfrm>
          </p:grpSpPr>
          <p:pic>
            <p:nvPicPr>
              <p:cNvPr id="93" name="Picture 72" descr="DATABASE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3936" y="3580277"/>
                <a:ext cx="745093" cy="755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4" name="Picture 169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771571">
                <a:off x="2929952" y="3887230"/>
                <a:ext cx="514534" cy="514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1" name="TextBox 186"/>
            <p:cNvSpPr txBox="1">
              <a:spLocks noChangeArrowheads="1"/>
            </p:cNvSpPr>
            <p:nvPr/>
          </p:nvSpPr>
          <p:spPr bwMode="auto">
            <a:xfrm>
              <a:off x="5757864" y="6092825"/>
              <a:ext cx="482988" cy="33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smtClean="0">
                  <a:ln>
                    <a:noFill/>
                  </a:ln>
                  <a:solidFill>
                    <a:srgbClr val="0072AA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ERP</a:t>
              </a:r>
            </a:p>
          </p:txBody>
        </p:sp>
      </p:grpSp>
      <p:sp>
        <p:nvSpPr>
          <p:cNvPr id="117" name="Rounded Rectangle 116"/>
          <p:cNvSpPr>
            <a:spLocks noChangeArrowheads="1"/>
          </p:cNvSpPr>
          <p:nvPr/>
        </p:nvSpPr>
        <p:spPr bwMode="auto">
          <a:xfrm>
            <a:off x="750888" y="2012950"/>
            <a:ext cx="2449512" cy="5794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User Experience Services</a:t>
            </a:r>
          </a:p>
        </p:txBody>
      </p:sp>
      <p:sp>
        <p:nvSpPr>
          <p:cNvPr id="118" name="Rounded Rectangle 117"/>
          <p:cNvSpPr>
            <a:spLocks noChangeArrowheads="1"/>
          </p:cNvSpPr>
          <p:nvPr/>
        </p:nvSpPr>
        <p:spPr bwMode="auto">
          <a:xfrm>
            <a:off x="750888" y="4103688"/>
            <a:ext cx="2449512" cy="5794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Process Services</a:t>
            </a:r>
          </a:p>
        </p:txBody>
      </p:sp>
      <p:sp>
        <p:nvSpPr>
          <p:cNvPr id="119" name="Rounded Rectangle 118"/>
          <p:cNvSpPr>
            <a:spLocks noChangeArrowheads="1"/>
          </p:cNvSpPr>
          <p:nvPr/>
        </p:nvSpPr>
        <p:spPr bwMode="auto">
          <a:xfrm>
            <a:off x="750888" y="4865688"/>
            <a:ext cx="2449512" cy="5794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64999">
                <a:srgbClr val="00567F"/>
              </a:gs>
              <a:gs pos="99001">
                <a:srgbClr val="003955"/>
              </a:gs>
              <a:gs pos="100000">
                <a:srgbClr val="003955"/>
              </a:gs>
            </a:gsLst>
            <a:lin ang="5400000" scaled="1"/>
          </a:gradFill>
          <a:ln w="9525">
            <a:solidFill>
              <a:srgbClr val="003955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Font typeface="Wingdings" panose="05000000000000000000" pitchFamily="2" charset="2"/>
              <a:buNone/>
              <a:defRPr/>
            </a:pPr>
            <a:r>
              <a:rPr lang="en-US" sz="1600" dirty="0">
                <a:solidFill>
                  <a:srgbClr val="FFFFFF"/>
                </a:solidFill>
                <a:latin typeface="Arial" charset="0"/>
                <a:ea typeface="ヒラギノ明朝 Pro W3" charset="-128"/>
                <a:sym typeface="Times New Roman" charset="0"/>
              </a:rPr>
              <a:t>Enterprise Library</a:t>
            </a:r>
          </a:p>
        </p:txBody>
      </p:sp>
      <p:sp>
        <p:nvSpPr>
          <p:cNvPr id="120" name="Rounded Rectangle 119"/>
          <p:cNvSpPr>
            <a:spLocks noChangeArrowheads="1"/>
          </p:cNvSpPr>
          <p:nvPr/>
        </p:nvSpPr>
        <p:spPr bwMode="auto">
          <a:xfrm>
            <a:off x="6248400" y="2209800"/>
            <a:ext cx="2447925" cy="2971800"/>
          </a:xfrm>
          <a:prstGeom prst="roundRect">
            <a:avLst>
              <a:gd name="adj" fmla="val 6106"/>
            </a:avLst>
          </a:prstGeom>
          <a:gradFill rotWithShape="1">
            <a:gsLst>
              <a:gs pos="0">
                <a:srgbClr val="0072AA">
                  <a:tint val="50000"/>
                  <a:satMod val="300000"/>
                </a:srgbClr>
              </a:gs>
              <a:gs pos="35000">
                <a:srgbClr val="0072AA">
                  <a:tint val="37000"/>
                  <a:satMod val="300000"/>
                </a:srgbClr>
              </a:gs>
              <a:gs pos="100000">
                <a:srgbClr val="0072A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72AA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119063" marR="0" lvl="0" indent="-119063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ヒラギノ明朝 Pro W3" charset="-128"/>
                <a:cs typeface="+mn-cs"/>
                <a:sym typeface="Times New Roman" pitchFamily="18" charset="0"/>
              </a:rPr>
              <a:t>Open Text WCM</a:t>
            </a:r>
          </a:p>
          <a:p>
            <a:pPr marL="119063" marR="0" lvl="0" indent="-119063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0072AA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ヒラギノ明朝 Pro W3" charset="-128"/>
              <a:cs typeface="+mn-cs"/>
              <a:sym typeface="Times New Roman" pitchFamily="18" charset="0"/>
            </a:endParaRPr>
          </a:p>
        </p:txBody>
      </p:sp>
      <p:grpSp>
        <p:nvGrpSpPr>
          <p:cNvPr id="121" name="Group 61"/>
          <p:cNvGrpSpPr>
            <a:grpSpLocks/>
          </p:cNvGrpSpPr>
          <p:nvPr/>
        </p:nvGrpSpPr>
        <p:grpSpPr bwMode="auto">
          <a:xfrm>
            <a:off x="3567113" y="2501900"/>
            <a:ext cx="2247900" cy="2359025"/>
            <a:chOff x="849312" y="2205878"/>
            <a:chExt cx="2247900" cy="2358613"/>
          </a:xfrm>
        </p:grpSpPr>
        <p:grpSp>
          <p:nvGrpSpPr>
            <p:cNvPr id="122" name="Group 26"/>
            <p:cNvGrpSpPr>
              <a:grpSpLocks/>
            </p:cNvGrpSpPr>
            <p:nvPr/>
          </p:nvGrpSpPr>
          <p:grpSpPr bwMode="auto">
            <a:xfrm>
              <a:off x="849312" y="2205878"/>
              <a:ext cx="2247900" cy="2358613"/>
              <a:chOff x="849312" y="2205878"/>
              <a:chExt cx="2247900" cy="2358613"/>
            </a:xfrm>
          </p:grpSpPr>
          <p:sp>
            <p:nvSpPr>
              <p:cNvPr id="124" name="Rounded Rectangle 123"/>
              <p:cNvSpPr>
                <a:spLocks noChangeArrowheads="1"/>
              </p:cNvSpPr>
              <p:nvPr/>
            </p:nvSpPr>
            <p:spPr bwMode="auto">
              <a:xfrm>
                <a:off x="849312" y="2205878"/>
                <a:ext cx="2247900" cy="51622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">
                    <a:srgbClr val="FFC726">
                      <a:lumMod val="50000"/>
                    </a:srgbClr>
                  </a:gs>
                  <a:gs pos="100000">
                    <a:srgbClr val="E7B421">
                      <a:tint val="50000"/>
                      <a:shade val="100000"/>
                      <a:satMod val="350000"/>
                    </a:srgbClr>
                  </a:gs>
                  <a:gs pos="67000">
                    <a:srgbClr val="FFC726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ヒラギノ明朝 Pro W3" charset="-128"/>
                    <a:cs typeface="+mn-cs"/>
                    <a:sym typeface="Times New Roman" charset="0"/>
                  </a:rPr>
                  <a:t>Social Media</a:t>
                </a:r>
              </a:p>
            </p:txBody>
          </p:sp>
          <p:sp>
            <p:nvSpPr>
              <p:cNvPr id="125" name="Rounded Rectangle 124"/>
              <p:cNvSpPr>
                <a:spLocks noChangeArrowheads="1"/>
              </p:cNvSpPr>
              <p:nvPr/>
            </p:nvSpPr>
            <p:spPr bwMode="auto">
              <a:xfrm>
                <a:off x="849312" y="3434084"/>
                <a:ext cx="2247900" cy="51622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">
                    <a:srgbClr val="FFC726">
                      <a:lumMod val="50000"/>
                    </a:srgbClr>
                  </a:gs>
                  <a:gs pos="100000">
                    <a:srgbClr val="E7B421">
                      <a:tint val="50000"/>
                      <a:shade val="100000"/>
                      <a:satMod val="350000"/>
                    </a:srgbClr>
                  </a:gs>
                  <a:gs pos="67000">
                    <a:srgbClr val="FFC726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ヒラギノ明朝 Pro W3" charset="-128"/>
                    <a:cs typeface="+mn-cs"/>
                    <a:sym typeface="Times New Roman" charset="0"/>
                  </a:rPr>
                  <a:t>Collaboration</a:t>
                </a:r>
              </a:p>
            </p:txBody>
          </p:sp>
          <p:sp>
            <p:nvSpPr>
              <p:cNvPr id="126" name="Rounded Rectangle 125"/>
              <p:cNvSpPr>
                <a:spLocks noChangeArrowheads="1"/>
              </p:cNvSpPr>
              <p:nvPr/>
            </p:nvSpPr>
            <p:spPr bwMode="auto">
              <a:xfrm>
                <a:off x="849312" y="4048266"/>
                <a:ext cx="2247900" cy="516225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1000">
                    <a:srgbClr val="FFC726">
                      <a:lumMod val="50000"/>
                    </a:srgbClr>
                  </a:gs>
                  <a:gs pos="100000">
                    <a:srgbClr val="E7B421">
                      <a:tint val="50000"/>
                      <a:shade val="100000"/>
                      <a:satMod val="350000"/>
                    </a:srgbClr>
                  </a:gs>
                  <a:gs pos="67000">
                    <a:srgbClr val="FFC726">
                      <a:lumMod val="7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0072AA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ヒラギノ明朝 Pro W3" charset="-128"/>
                    <a:cs typeface="+mn-cs"/>
                    <a:sym typeface="Times New Roman" charset="0"/>
                  </a:rPr>
                  <a:t>Web Content Management</a:t>
                </a:r>
              </a:p>
            </p:txBody>
          </p:sp>
        </p:grpSp>
        <p:sp>
          <p:nvSpPr>
            <p:cNvPr id="123" name="Rounded Rectangle 122"/>
            <p:cNvSpPr>
              <a:spLocks noChangeArrowheads="1"/>
            </p:cNvSpPr>
            <p:nvPr/>
          </p:nvSpPr>
          <p:spPr bwMode="auto">
            <a:xfrm>
              <a:off x="849312" y="2820059"/>
              <a:ext cx="2247900" cy="5160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1000">
                  <a:srgbClr val="FFC726">
                    <a:lumMod val="50000"/>
                  </a:srgbClr>
                </a:gs>
                <a:gs pos="100000">
                  <a:srgbClr val="E7B421">
                    <a:tint val="50000"/>
                    <a:shade val="100000"/>
                    <a:satMod val="350000"/>
                  </a:srgbClr>
                </a:gs>
                <a:gs pos="67000">
                  <a:srgbClr val="FFC726">
                    <a:lumMod val="7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0072AA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ヒラギノ明朝 Pro W3" charset="-128"/>
                  <a:cs typeface="+mn-cs"/>
                  <a:sym typeface="Times New Roman" charset="0"/>
                </a:rPr>
                <a:t>Mobility</a:t>
              </a:r>
            </a:p>
          </p:txBody>
        </p:sp>
      </p:grpSp>
      <p:pic>
        <p:nvPicPr>
          <p:cNvPr id="127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18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5558843" y="2421225"/>
            <a:ext cx="457200" cy="479234"/>
          </a:xfrm>
          <a:prstGeom prst="rect">
            <a:avLst/>
          </a:prstGeom>
          <a:noFill/>
        </p:spPr>
      </p:pic>
      <p:pic>
        <p:nvPicPr>
          <p:cNvPr id="128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18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5558843" y="3006090"/>
            <a:ext cx="457200" cy="479234"/>
          </a:xfrm>
          <a:prstGeom prst="rect">
            <a:avLst/>
          </a:prstGeom>
          <a:noFill/>
        </p:spPr>
      </p:pic>
      <p:pic>
        <p:nvPicPr>
          <p:cNvPr id="129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18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5558843" y="3622134"/>
            <a:ext cx="457200" cy="479234"/>
          </a:xfrm>
          <a:prstGeom prst="rect">
            <a:avLst/>
          </a:prstGeom>
          <a:noFill/>
        </p:spPr>
      </p:pic>
      <p:pic>
        <p:nvPicPr>
          <p:cNvPr id="130" name="Picture 2" descr="C:\Users\lelwood\AppData\Local\Microsoft\Windows\Temporary Internet Files\Content.IE5\HKWC75JV\MCj04347130000[1].wmf"/>
          <p:cNvPicPr>
            <a:picLocks noChangeAspect="1" noChangeArrowheads="1"/>
          </p:cNvPicPr>
          <p:nvPr/>
        </p:nvPicPr>
        <p:blipFill>
          <a:blip r:embed="rId18" cstate="print">
            <a:duotone>
              <a:srgbClr val="0072AA">
                <a:shade val="45000"/>
                <a:satMod val="135000"/>
              </a:srgbClr>
              <a:prstClr val="white"/>
            </a:duotone>
          </a:blip>
          <a:srcRect/>
          <a:stretch>
            <a:fillRect/>
          </a:stretch>
        </p:blipFill>
        <p:spPr bwMode="auto">
          <a:xfrm>
            <a:off x="5558843" y="4236720"/>
            <a:ext cx="457200" cy="479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22748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Academic Contribution</a:t>
            </a:r>
          </a:p>
          <a:p>
            <a:pPr marL="457200" lvl="1" indent="0">
              <a:buNone/>
            </a:pPr>
            <a:r>
              <a:rPr lang="en-US" dirty="0" smtClean="0"/>
              <a:t>Volume of Twitter Sentiment Analysis performed in general using R</a:t>
            </a:r>
          </a:p>
          <a:p>
            <a:pPr marL="457200" lvl="1" indent="0">
              <a:buNone/>
            </a:pPr>
            <a:r>
              <a:rPr lang="en-US" dirty="0" smtClean="0"/>
              <a:t>Little on Technology Release</a:t>
            </a:r>
          </a:p>
          <a:p>
            <a:pPr marL="457200" lvl="1" indent="0">
              <a:buNone/>
            </a:pPr>
            <a:r>
              <a:rPr lang="en-US" dirty="0" smtClean="0"/>
              <a:t>Competitive Intelligence &amp; Market Research</a:t>
            </a:r>
          </a:p>
          <a:p>
            <a:pPr marL="457200" lvl="1" indent="0">
              <a:buNone/>
            </a:pPr>
            <a:r>
              <a:rPr lang="en-US" dirty="0" smtClean="0"/>
              <a:t>Voice of Customer – Source of feedback</a:t>
            </a:r>
          </a:p>
          <a:p>
            <a:r>
              <a:rPr lang="en-US" dirty="0" smtClean="0"/>
              <a:t>Sentiment Analysis in R</a:t>
            </a:r>
          </a:p>
          <a:p>
            <a:pPr marL="457200" lvl="1" indent="0">
              <a:buNone/>
            </a:pPr>
            <a:r>
              <a:rPr lang="en-US" dirty="0" smtClean="0"/>
              <a:t>R – Programming language (not typo) : </a:t>
            </a:r>
            <a:r>
              <a:rPr lang="en-US" sz="1600" dirty="0" smtClean="0"/>
              <a:t>(https://www.r-project.org/)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R – Powerful tool for statistical computing and graphics</a:t>
            </a:r>
          </a:p>
          <a:p>
            <a:pPr marL="457200" lvl="1" indent="0">
              <a:buNone/>
            </a:pPr>
            <a:r>
              <a:rPr lang="en-US" dirty="0" smtClean="0"/>
              <a:t>TM – Text mining package in 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763" y="144377"/>
            <a:ext cx="2087494" cy="15634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33" y="2312940"/>
            <a:ext cx="1688354" cy="16883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34" y="4364854"/>
            <a:ext cx="1716556" cy="133009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Importance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6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it possible to develop a tool or technology to predict success of technology release based upon sentiment analysis performed over pre-release historical social media data? </a:t>
            </a:r>
          </a:p>
          <a:p>
            <a:endParaRPr lang="en-US" dirty="0" smtClean="0"/>
          </a:p>
          <a:p>
            <a:r>
              <a:rPr lang="en-US" dirty="0" smtClean="0"/>
              <a:t>What would such a tool/ technology look like?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133" y="93453"/>
            <a:ext cx="1191334" cy="1868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1909" r="3938" b="7399"/>
          <a:stretch/>
        </p:blipFill>
        <p:spPr>
          <a:xfrm>
            <a:off x="10599820" y="2545660"/>
            <a:ext cx="1507959" cy="1524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981" y="4652962"/>
            <a:ext cx="1345635" cy="134563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Objectives </a:t>
            </a:r>
            <a:r>
              <a:rPr lang="en-US" dirty="0"/>
              <a:t>and RQs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5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Techniques and Applications for Sentiment Analysis (Ronen Feldman)</a:t>
            </a:r>
          </a:p>
          <a:p>
            <a:pPr lvl="1"/>
            <a:r>
              <a:rPr lang="en-US" dirty="0" smtClean="0"/>
              <a:t>Sentiment Analysis - Document / Sentence level / Aspect based / Comparative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44" y="2751602"/>
            <a:ext cx="5319712" cy="38009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Preliminary literature review 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9" name="Content Placeholder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4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It or Not: A Survey of Twitter Sentiment Analysis Methods (Anastasia et al)</a:t>
            </a:r>
          </a:p>
          <a:p>
            <a:pPr lvl="1"/>
            <a:r>
              <a:rPr lang="en-US" dirty="0" smtClean="0"/>
              <a:t>TSA - Terminology, Challenges, Methods, Approaches, Data Collection.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74" y="3214688"/>
            <a:ext cx="6705600" cy="29622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Preliminary literature review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86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It or Not: A Survey of Twitter Sentiment Analysis Methods (Anastasia et al)</a:t>
            </a:r>
          </a:p>
          <a:p>
            <a:pPr lvl="1"/>
            <a:r>
              <a:rPr lang="en-US" dirty="0" smtClean="0"/>
              <a:t>TSA - Terminology, Challenges, Methods, Approaches, Data Collection.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74" y="3214688"/>
            <a:ext cx="6705600" cy="29622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Preliminary literature review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26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039798"/>
              </p:ext>
            </p:extLst>
          </p:nvPr>
        </p:nvGraphicFramePr>
        <p:xfrm>
          <a:off x="838200" y="1825625"/>
          <a:ext cx="10515600" cy="457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7316"/>
                <a:gridCol w="930442"/>
                <a:gridCol w="930442"/>
                <a:gridCol w="898358"/>
                <a:gridCol w="834189"/>
                <a:gridCol w="866274"/>
                <a:gridCol w="818147"/>
                <a:gridCol w="802106"/>
                <a:gridCol w="802105"/>
                <a:gridCol w="84622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Citations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2009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2010</a:t>
                      </a: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2017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smtClean="0"/>
                        <a:t>CyberEmotions.eu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u="none" baseline="0" dirty="0" smtClean="0"/>
                        <a:t>(</a:t>
                      </a:r>
                      <a:r>
                        <a:rPr lang="en-US" b="0" i="0" u="none" baseline="0" dirty="0" err="1" smtClean="0"/>
                        <a:t>Bermingham</a:t>
                      </a:r>
                      <a:r>
                        <a:rPr lang="en-US" b="0" i="0" u="none" baseline="0" dirty="0" smtClean="0"/>
                        <a:t> and Smeaton, 2010)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Mozdeh</a:t>
                      </a:r>
                      <a:r>
                        <a:rPr lang="en-US" dirty="0" smtClean="0"/>
                        <a:t> (www.CREEN.org)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Carol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Ronen</a:t>
                      </a:r>
                      <a:r>
                        <a:rPr lang="en-US" baseline="0" dirty="0" smtClean="0"/>
                        <a:t> Feldman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Muhammad </a:t>
                      </a:r>
                      <a:r>
                        <a:rPr lang="en-US" dirty="0" err="1" smtClean="0"/>
                        <a:t>Saif</a:t>
                      </a:r>
                      <a:r>
                        <a:rPr lang="en-US" dirty="0" smtClean="0"/>
                        <a:t>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915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Paul Krill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174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Anastasia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43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Ribeiro et</a:t>
                      </a:r>
                      <a:r>
                        <a:rPr lang="en-US" baseline="0" dirty="0" smtClean="0"/>
                        <a:t> al</a:t>
                      </a:r>
                      <a:endParaRPr lang="en-US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Lucan et 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38200" y="351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Literature Coverage to date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6" y="205964"/>
            <a:ext cx="748674" cy="98384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900611" y="120372"/>
            <a:ext cx="1235242" cy="1155032"/>
            <a:chOff x="3866147" y="1780671"/>
            <a:chExt cx="4740442" cy="4616694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" t="4999" r="3726" b="3771"/>
            <a:stretch/>
          </p:blipFill>
          <p:spPr>
            <a:xfrm>
              <a:off x="3866147" y="1780671"/>
              <a:ext cx="4740442" cy="4616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9413" y="2574145"/>
              <a:ext cx="2913910" cy="2913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3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2.2|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1271</Words>
  <Application>Microsoft Office PowerPoint</Application>
  <PresentationFormat>Widescreen</PresentationFormat>
  <Paragraphs>410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MS PGothic</vt:lpstr>
      <vt:lpstr>MS PGothic</vt:lpstr>
      <vt:lpstr>Arial</vt:lpstr>
      <vt:lpstr>Book Antiqua</vt:lpstr>
      <vt:lpstr>Calibri</vt:lpstr>
      <vt:lpstr>Calibri Light</vt:lpstr>
      <vt:lpstr>MS Mincho</vt:lpstr>
      <vt:lpstr>Times</vt:lpstr>
      <vt:lpstr>Times New Roman</vt:lpstr>
      <vt:lpstr>Wingdings</vt:lpstr>
      <vt:lpstr>ヒラギノ明朝 Pro W3</vt:lpstr>
      <vt:lpstr>Office Theme</vt:lpstr>
      <vt:lpstr>Text mining of social media feeds to perform sentiment analysis for technology release</vt:lpstr>
      <vt:lpstr>PowerPoint Presentation</vt:lpstr>
      <vt:lpstr>Why Twitter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Design</vt:lpstr>
      <vt:lpstr>Project Planning</vt:lpstr>
      <vt:lpstr>Supervisor Meetings Schedule</vt:lpstr>
      <vt:lpstr>End of Presentation</vt:lpstr>
      <vt:lpstr>PowerPoint Presentation</vt:lpstr>
      <vt:lpstr>PowerPoint Presentation</vt:lpstr>
      <vt:lpstr>Text mining of social media feeds to perform sentiment analysis for technology release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Text ECM Suite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 of social media feeds to perform sentiment analysis   for technology release</dc:title>
  <dc:creator>Kashif Ali Bhatti</dc:creator>
  <cp:lastModifiedBy>Kashif Ali Bhatti</cp:lastModifiedBy>
  <cp:revision>79</cp:revision>
  <dcterms:created xsi:type="dcterms:W3CDTF">2017-12-25T11:59:14Z</dcterms:created>
  <dcterms:modified xsi:type="dcterms:W3CDTF">2018-01-07T16:59:30Z</dcterms:modified>
</cp:coreProperties>
</file>